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21"/>
  </p:notesMasterIdLst>
  <p:sldIdLst>
    <p:sldId id="270" r:id="rId6"/>
    <p:sldId id="279" r:id="rId7"/>
    <p:sldId id="271" r:id="rId8"/>
    <p:sldId id="278" r:id="rId9"/>
    <p:sldId id="286" r:id="rId10"/>
    <p:sldId id="281" r:id="rId11"/>
    <p:sldId id="280" r:id="rId12"/>
    <p:sldId id="291" r:id="rId13"/>
    <p:sldId id="292" r:id="rId14"/>
    <p:sldId id="283" r:id="rId15"/>
    <p:sldId id="289" r:id="rId16"/>
    <p:sldId id="288" r:id="rId17"/>
    <p:sldId id="285" r:id="rId18"/>
    <p:sldId id="290" r:id="rId19"/>
    <p:sldId id="29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6F7CB1"/>
    <a:srgbClr val="E62ECC"/>
    <a:srgbClr val="E3F62A"/>
    <a:srgbClr val="00A249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32" autoAdjust="0"/>
  </p:normalViewPr>
  <p:slideViewPr>
    <p:cSldViewPr>
      <p:cViewPr>
        <p:scale>
          <a:sx n="66" d="100"/>
          <a:sy n="66" d="100"/>
        </p:scale>
        <p:origin x="-642" y="-198"/>
      </p:cViewPr>
      <p:guideLst>
        <p:guide orient="horz" pos="6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450" y="-8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3F63F5-BD0E-4799-BA30-2F2211960E0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C7006-DA22-4E1A-AFE1-293F9ED7F4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6832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7006-DA22-4E1A-AFE1-293F9ED7F4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5416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7006-DA22-4E1A-AFE1-293F9ED7F4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010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7006-DA22-4E1A-AFE1-293F9ED7F4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103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259080"/>
            <a:ext cx="6553200" cy="73152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Jeff Daniels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906963"/>
          </a:xfrm>
        </p:spPr>
        <p:txBody>
          <a:bodyPr/>
          <a:lstStyle>
            <a:lvl1pPr marL="341313" indent="-341313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SzPct val="100000"/>
              <a:buFont typeface="Wingdings" pitchFamily="2" charset="2"/>
              <a:buChar char=""/>
              <a:defRPr sz="2800" b="1">
                <a:latin typeface="Arial" pitchFamily="34" charset="0"/>
                <a:cs typeface="Arial" pitchFamily="34" charset="0"/>
              </a:defRPr>
            </a:lvl1pPr>
            <a:lvl2pPr marL="696913" indent="-355600" defTabSz="1317625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"/>
              <a:defRPr b="1">
                <a:latin typeface="Arial" pitchFamily="34" charset="0"/>
                <a:cs typeface="Arial" pitchFamily="34" charset="0"/>
              </a:defRPr>
            </a:lvl2pPr>
            <a:lvl3pPr marL="1069975" indent="-3873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"/>
              <a:tabLst/>
              <a:defRPr b="1">
                <a:latin typeface="Arial" pitchFamily="34" charset="0"/>
                <a:cs typeface="Arial" pitchFamily="34" charset="0"/>
              </a:defRPr>
            </a:lvl3pPr>
            <a:lvl4pPr marL="1457325" indent="-32543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 pitchFamily="18" charset="2"/>
              <a:buChar char=""/>
              <a:defRPr b="1">
                <a:latin typeface="Arial" pitchFamily="34" charset="0"/>
                <a:cs typeface="Arial" pitchFamily="34" charset="0"/>
              </a:defRPr>
            </a:lvl4pPr>
            <a:lvl5pPr marL="1782763" indent="-3873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 3" pitchFamily="18" charset="2"/>
              <a:buChar char=""/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057400" y="990600"/>
            <a:ext cx="571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4800"/>
            <a:ext cx="1536373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logo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8588"/>
            <a:ext cx="984771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4387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1200" y="381000"/>
            <a:ext cx="66294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Jeff Daniels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906963"/>
          </a:xfrm>
        </p:spPr>
        <p:txBody>
          <a:bodyPr/>
          <a:lstStyle>
            <a:lvl1pPr marL="341313" indent="-341313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SzPct val="100000"/>
              <a:buFont typeface="Wingdings" pitchFamily="2" charset="2"/>
              <a:buChar char=""/>
              <a:defRPr sz="2800" b="1">
                <a:latin typeface="Arial" pitchFamily="34" charset="0"/>
                <a:cs typeface="Arial" pitchFamily="34" charset="0"/>
              </a:defRPr>
            </a:lvl1pPr>
            <a:lvl2pPr marL="696913" indent="-355600" defTabSz="1317625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"/>
              <a:defRPr b="1">
                <a:latin typeface="Arial" pitchFamily="34" charset="0"/>
                <a:cs typeface="Arial" pitchFamily="34" charset="0"/>
              </a:defRPr>
            </a:lvl2pPr>
            <a:lvl3pPr marL="1069975" indent="-3873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"/>
              <a:tabLst/>
              <a:defRPr b="1">
                <a:latin typeface="Arial" pitchFamily="34" charset="0"/>
                <a:cs typeface="Arial" pitchFamily="34" charset="0"/>
              </a:defRPr>
            </a:lvl3pPr>
            <a:lvl4pPr marL="1457325" indent="-32543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 pitchFamily="18" charset="2"/>
              <a:buChar char=""/>
              <a:defRPr b="1">
                <a:latin typeface="Arial" pitchFamily="34" charset="0"/>
                <a:cs typeface="Arial" pitchFamily="34" charset="0"/>
              </a:defRPr>
            </a:lvl4pPr>
            <a:lvl5pPr marL="1782763" indent="-3873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 3" pitchFamily="18" charset="2"/>
              <a:buChar char=""/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0" y="381000"/>
            <a:ext cx="154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 userDrawn="1"/>
        </p:nvCxnSpPr>
        <p:spPr>
          <a:xfrm>
            <a:off x="1981200" y="990600"/>
            <a:ext cx="670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6294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906963"/>
          </a:xfrm>
        </p:spPr>
        <p:txBody>
          <a:bodyPr/>
          <a:lstStyle>
            <a:lvl1pPr marL="341313" indent="-341313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SzPct val="100000"/>
              <a:buFont typeface="Wingdings" pitchFamily="2" charset="2"/>
              <a:buChar char=""/>
              <a:defRPr sz="2800" b="1">
                <a:latin typeface="Arial" pitchFamily="34" charset="0"/>
                <a:cs typeface="Arial" pitchFamily="34" charset="0"/>
              </a:defRPr>
            </a:lvl1pPr>
            <a:lvl2pPr marL="696913" indent="-355600" defTabSz="1317625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"/>
              <a:defRPr b="1">
                <a:latin typeface="Arial" pitchFamily="34" charset="0"/>
                <a:cs typeface="Arial" pitchFamily="34" charset="0"/>
              </a:defRPr>
            </a:lvl2pPr>
            <a:lvl3pPr marL="1069975" indent="-3873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"/>
              <a:tabLst/>
              <a:defRPr b="1">
                <a:latin typeface="Arial" pitchFamily="34" charset="0"/>
                <a:cs typeface="Arial" pitchFamily="34" charset="0"/>
              </a:defRPr>
            </a:lvl3pPr>
            <a:lvl4pPr marL="1457325" indent="-32543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 pitchFamily="18" charset="2"/>
              <a:buChar char=""/>
              <a:defRPr b="1">
                <a:latin typeface="Arial" pitchFamily="34" charset="0"/>
                <a:cs typeface="Arial" pitchFamily="34" charset="0"/>
              </a:defRPr>
            </a:lvl4pPr>
            <a:lvl5pPr marL="1782763" indent="-3873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 3" pitchFamily="18" charset="2"/>
              <a:buChar char=""/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0" y="381000"/>
            <a:ext cx="154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 userDrawn="1"/>
        </p:nvCxnSpPr>
        <p:spPr>
          <a:xfrm>
            <a:off x="1981200" y="990600"/>
            <a:ext cx="670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81200" y="381000"/>
            <a:ext cx="66294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Conditional risk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00" y="381000"/>
            <a:ext cx="154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63448"/>
            <a:ext cx="6096000" cy="51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F5C4-854C-4F4C-B0BA-7BD35ED08930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029D-6AED-4C09-8ED9-3E9DE8979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9679-4546-4305-8814-C6306C98C226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5AB5-3C70-48C6-A63E-FE784464D1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22EC-36BB-4B3D-B611-1B9F44192B2E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AA85-0AE7-4F27-A6FB-3598DD3D90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40C2-F9CA-456E-B6DE-61043D6D6EA8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392E-1173-4236-AE20-13D8A5BD88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84F5-91E6-48E0-BE9A-0FFD2D640D3D}" type="datetimeFigureOut">
              <a:rPr lang="en-US" smtClean="0"/>
              <a:pPr/>
              <a:t>7/24/2011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FE40-F946-47D6-A31A-EDF7E80BA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daniels@dr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lnl.gov/str/JulAug03/Wyrobek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hoetzlein.com/theory/2011/fukushima-radiation-comparison-map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alasvegas.com/fac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news.gather.com/viewArticle.action?articleId=28147497967219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nhattan_Projec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791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Community Environmental Monitoring Program (CEMP) 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  Administered &amp; Operated  by DRI for the U.S. Department of Energy, National Nuclear Security Administration, Nevada Site Office (USDOE/NNSA/NSO)   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1200" i="1" dirty="0" smtClean="0">
                <a:solidFill>
                  <a:srgbClr val="C00000"/>
                </a:solidFill>
                <a:sym typeface="Symbol"/>
              </a:rPr>
              <a:t>WORKSHOP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 held</a:t>
            </a:r>
            <a:br>
              <a:rPr lang="en-US" sz="1200" dirty="0" smtClean="0">
                <a:solidFill>
                  <a:srgbClr val="C00000"/>
                </a:solidFill>
                <a:sym typeface="Symbol"/>
              </a:rPr>
            </a:br>
            <a:r>
              <a:rPr lang="en-US" sz="1200" dirty="0" smtClean="0">
                <a:solidFill>
                  <a:srgbClr val="C00000"/>
                </a:solidFill>
                <a:sym typeface="Symbol"/>
              </a:rPr>
              <a:t>July 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24 to 28, 2011,  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at Cedar </a:t>
            </a:r>
            <a:r>
              <a:rPr lang="en-US" sz="1200" dirty="0" err="1" smtClean="0">
                <a:solidFill>
                  <a:srgbClr val="C00000"/>
                </a:solidFill>
                <a:sym typeface="Symbol"/>
              </a:rPr>
              <a:t>Breals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 Lodge in Brian 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Head, UT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rgbClr val="0000CC"/>
                </a:solidFill>
              </a:rPr>
              <a:t>Risk:  What is it and how does the public interpret it?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 smtClean="0"/>
              <a:t>A Presentation in the “Radiation Training” Session held </a:t>
            </a:r>
            <a:r>
              <a:rPr lang="en-US" sz="2000" dirty="0"/>
              <a:t>on Monday, 25 July 2011, at Cedar Breaks Lodge, in Brian Head, </a:t>
            </a:r>
            <a:r>
              <a:rPr lang="en-US" sz="2000" dirty="0" smtClean="0"/>
              <a:t>Utah,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dirty="0" smtClean="0"/>
              <a:t>of</a:t>
            </a:r>
            <a:r>
              <a:rPr lang="en-US" sz="2000" i="1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CEMP </a:t>
            </a:r>
            <a:r>
              <a:rPr lang="en-US" sz="2000" dirty="0" smtClean="0"/>
              <a:t>Workshop</a:t>
            </a:r>
            <a:r>
              <a:rPr lang="en-US" sz="2000" i="1" dirty="0"/>
              <a:t> (July 24 to 28, 2011) </a:t>
            </a:r>
            <a:r>
              <a:rPr lang="en-US" sz="2000" i="1" dirty="0" smtClean="0">
                <a:sym typeface="Symbol"/>
              </a:rPr>
              <a:t>  </a:t>
            </a:r>
            <a:br>
              <a:rPr lang="en-US" sz="2000" i="1" dirty="0" smtClean="0">
                <a:sym typeface="Symbol"/>
              </a:rPr>
            </a:br>
            <a:r>
              <a:rPr lang="en-US" sz="2000" i="1" dirty="0" smtClean="0"/>
              <a:t>The CEMP: Past, Present, and Future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by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Jeffrey I. Daniels, </a:t>
            </a:r>
            <a:r>
              <a:rPr lang="en-US" sz="2400" dirty="0" err="1" smtClean="0"/>
              <a:t>D.Env</a:t>
            </a:r>
            <a:r>
              <a:rPr lang="en-US" sz="2400" dirty="0" smtClean="0"/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Associate Research Professor for Health Science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Division of Hydrologic Sciences</a:t>
            </a:r>
            <a:r>
              <a:rPr lang="en-US" sz="2400" dirty="0"/>
              <a:t> </a:t>
            </a:r>
            <a:r>
              <a:rPr lang="en-US" sz="2400" dirty="0" smtClean="0"/>
              <a:t>at DRI (SNSC)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Las Vegas, NV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dirty="0" smtClean="0">
                <a:hlinkClick r:id="rId3"/>
              </a:rPr>
              <a:t>jidaniels@dri.edu</a:t>
            </a:r>
            <a:r>
              <a:rPr lang="en-US" sz="1800" dirty="0" smtClean="0"/>
              <a:t> / 702-862-5453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718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43133" y="1062798"/>
            <a:ext cx="6219667" cy="3433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7385" y="4038599"/>
            <a:ext cx="3980891" cy="266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3528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Figures are from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Wyrobek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(2003), “Cells Respond Uniquely to Low-Dose Ionizing Radiation,” in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Science &amp; Technology Review (ST&amp;R),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 publication of the Lawrence Livermore National Laboratory, Livermore, CA,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UCRL-52000-03-7/8 (July/August 2003 issue); </a:t>
            </a:r>
            <a:r>
              <a:rPr lang="en-US" sz="1200" u="sng" dirty="0" smtClean="0">
                <a:hlinkClick r:id="rId4"/>
              </a:rPr>
              <a:t>https</a:t>
            </a:r>
            <a:r>
              <a:rPr lang="en-US" sz="1200" u="sng" dirty="0">
                <a:hlinkClick r:id="rId4"/>
              </a:rPr>
              <a:t>://www.llnl.gov/str/JulAug03/Wyrobek.html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0427" y="3274484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</a:rPr>
              <a:t>Background lifetime risk of dying from cancer </a:t>
            </a:r>
            <a:r>
              <a:rPr lang="en-US" i="1" dirty="0">
                <a:solidFill>
                  <a:srgbClr val="0000CC"/>
                </a:solidFill>
              </a:rPr>
              <a:t>in U.S. </a:t>
            </a:r>
            <a:r>
              <a:rPr lang="en-US" i="1" dirty="0" smtClean="0">
                <a:solidFill>
                  <a:srgbClr val="0000CC"/>
                </a:solidFill>
              </a:rPr>
              <a:t>is </a:t>
            </a:r>
            <a:r>
              <a:rPr lang="en-US" b="1" i="1" dirty="0" smtClean="0">
                <a:solidFill>
                  <a:srgbClr val="0000CC"/>
                </a:solidFill>
              </a:rPr>
              <a:t>23 % (male) </a:t>
            </a:r>
            <a:r>
              <a:rPr lang="en-US" i="1" dirty="0" smtClean="0">
                <a:solidFill>
                  <a:srgbClr val="0000CC"/>
                </a:solidFill>
              </a:rPr>
              <a:t>and</a:t>
            </a:r>
            <a:br>
              <a:rPr lang="en-US" i="1" dirty="0" smtClean="0">
                <a:solidFill>
                  <a:srgbClr val="0000CC"/>
                </a:solidFill>
              </a:rPr>
            </a:br>
            <a:r>
              <a:rPr lang="en-US" b="1" i="1" dirty="0" smtClean="0">
                <a:solidFill>
                  <a:srgbClr val="0000CC"/>
                </a:solidFill>
              </a:rPr>
              <a:t>20% (female )</a:t>
            </a:r>
            <a:br>
              <a:rPr lang="en-US" b="1" i="1" dirty="0" smtClean="0">
                <a:solidFill>
                  <a:srgbClr val="0000CC"/>
                </a:solidFill>
              </a:rPr>
            </a:br>
            <a:r>
              <a:rPr lang="en-US" sz="1200" i="1" dirty="0" smtClean="0">
                <a:solidFill>
                  <a:srgbClr val="0000CC"/>
                </a:solidFill>
              </a:rPr>
              <a:t>according to American Cancer Society, for data </a:t>
            </a:r>
            <a:r>
              <a:rPr lang="en-US" sz="1200" i="1" dirty="0">
                <a:solidFill>
                  <a:srgbClr val="0000CC"/>
                </a:solidFill>
              </a:rPr>
              <a:t>from 2005-2007</a:t>
            </a:r>
            <a:br>
              <a:rPr lang="en-US" sz="1200" i="1" dirty="0">
                <a:solidFill>
                  <a:srgbClr val="0000CC"/>
                </a:solidFill>
              </a:rPr>
            </a:br>
            <a:r>
              <a:rPr lang="en-US" sz="1200" i="1" dirty="0">
                <a:solidFill>
                  <a:srgbClr val="0000CC"/>
                </a:solidFill>
              </a:rPr>
              <a:t>http://www.cancer.org/Cancer/CancerBasics/lifetime-probability-of-developing-or-dying-from-cancer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3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791200" cy="731520"/>
          </a:xfrm>
        </p:spPr>
        <p:txBody>
          <a:bodyPr/>
          <a:lstStyle/>
          <a:p>
            <a:r>
              <a:rPr lang="en-US" dirty="0" smtClean="0"/>
              <a:t>Exposure and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410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Exposure is contact with media (air, water, soil, vegetation, animal products)</a:t>
            </a:r>
          </a:p>
          <a:p>
            <a:r>
              <a:rPr lang="en-US" dirty="0" smtClean="0"/>
              <a:t>Transport to and in media is a function of event and chemistry (gas, solid, liquid)</a:t>
            </a:r>
          </a:p>
          <a:p>
            <a:r>
              <a:rPr lang="en-US" dirty="0" smtClean="0"/>
              <a:t>Emissions of ionizing radiation and existence (t</a:t>
            </a:r>
            <a:r>
              <a:rPr lang="en-US" baseline="-25000" dirty="0" smtClean="0">
                <a:latin typeface="Arial"/>
                <a:cs typeface="Arial"/>
              </a:rPr>
              <a:t>½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Alpha (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Beta (</a:t>
            </a:r>
            <a:r>
              <a:rPr lang="en-US" dirty="0" smtClean="0">
                <a:sym typeface="Symbol"/>
              </a:rPr>
              <a:t>)</a:t>
            </a:r>
          </a:p>
          <a:p>
            <a:pPr lvl="1"/>
            <a:r>
              <a:rPr lang="en-US" dirty="0" smtClean="0">
                <a:sym typeface="Symbol"/>
              </a:rPr>
              <a:t>Gamma ()</a:t>
            </a:r>
          </a:p>
          <a:p>
            <a:r>
              <a:rPr lang="en-US" dirty="0" smtClean="0">
                <a:sym typeface="Symbol"/>
              </a:rPr>
              <a:t>Signatures of nuclear reactions and spectra of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specific isotopes</a:t>
            </a:r>
          </a:p>
          <a:p>
            <a:pPr lvl="1"/>
            <a:r>
              <a:rPr lang="en-US" dirty="0" smtClean="0">
                <a:sym typeface="Symbol"/>
              </a:rPr>
              <a:t>fission products (I-131; Cs-137; noble gas)</a:t>
            </a:r>
          </a:p>
          <a:p>
            <a:pPr lvl="1"/>
            <a:r>
              <a:rPr lang="en-US" dirty="0" smtClean="0">
                <a:sym typeface="Symbol"/>
              </a:rPr>
              <a:t>fuels (uranium)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495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172200" cy="731520"/>
          </a:xfrm>
        </p:spPr>
        <p:txBody>
          <a:bodyPr>
            <a:noAutofit/>
          </a:bodyPr>
          <a:lstStyle/>
          <a:p>
            <a:r>
              <a:rPr lang="en-US" dirty="0" smtClean="0"/>
              <a:t>Fukushima events and</a:t>
            </a:r>
            <a:br>
              <a:rPr lang="en-US" dirty="0" smtClean="0"/>
            </a:br>
            <a:r>
              <a:rPr lang="en-US" dirty="0" smtClean="0"/>
              <a:t>comparisons (March 2011)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578" y="1219200"/>
            <a:ext cx="89946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285601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3"/>
              </a:rPr>
              <a:t>://www.rchoetzlein.com/theory/2011/fukushima-radiation-comparison-map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019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Solution: Advise and consent to limit exposures</a:t>
            </a:r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516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4102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Radionuclide dispersion from Fukushima NPP Incident</a:t>
            </a:r>
            <a:endParaRPr lang="en-US" dirty="0"/>
          </a:p>
        </p:txBody>
      </p:sp>
      <p:pic>
        <p:nvPicPr>
          <p:cNvPr id="4" name="JapanPlume.wmv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xmlns:mv="urn:schemas-microsoft-com:mac:vml" xmlns:mc="http://schemas.openxmlformats.org/markup-compatibility/2006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1000" y="1066374"/>
            <a:ext cx="7010400" cy="5258226"/>
          </a:xfrm>
        </p:spPr>
      </p:pic>
      <p:sp>
        <p:nvSpPr>
          <p:cNvPr id="5" name="TextBox 4"/>
          <p:cNvSpPr txBox="1"/>
          <p:nvPr/>
        </p:nvSpPr>
        <p:spPr>
          <a:xfrm>
            <a:off x="6858000" y="15150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March 12, 2011 through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March 18, 2011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676400" y="3048000"/>
            <a:ext cx="152400" cy="152400"/>
          </a:xfrm>
          <a:prstGeom prst="star5">
            <a:avLst/>
          </a:prstGeom>
          <a:solidFill>
            <a:srgbClr val="E62ECC"/>
          </a:solidFill>
          <a:ln>
            <a:solidFill>
              <a:srgbClr val="E62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352800" y="2895600"/>
            <a:ext cx="152400" cy="152400"/>
          </a:xfrm>
          <a:prstGeom prst="star5">
            <a:avLst/>
          </a:prstGeom>
          <a:solidFill>
            <a:srgbClr val="6F7CB1"/>
          </a:solidFill>
          <a:ln>
            <a:solidFill>
              <a:srgbClr val="6F7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334000" y="29718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934200" y="3048000"/>
            <a:ext cx="152400" cy="152400"/>
          </a:xfrm>
          <a:prstGeom prst="star5">
            <a:avLst/>
          </a:prstGeom>
          <a:solidFill>
            <a:srgbClr val="E62ECC"/>
          </a:solidFill>
          <a:ln>
            <a:solidFill>
              <a:srgbClr val="E62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0" y="2971800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March </a:t>
            </a:r>
            <a:r>
              <a:rPr lang="en-US" b="1" dirty="0" smtClean="0">
                <a:solidFill>
                  <a:srgbClr val="E62ECC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2011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3059" y="26786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Plume location</a:t>
            </a: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934200" y="3429000"/>
            <a:ext cx="152400" cy="152400"/>
          </a:xfrm>
          <a:prstGeom prst="star5">
            <a:avLst/>
          </a:prstGeom>
          <a:solidFill>
            <a:srgbClr val="6F7CB1"/>
          </a:solidFill>
          <a:ln>
            <a:solidFill>
              <a:srgbClr val="6F7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3320534"/>
            <a:ext cx="187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March </a:t>
            </a:r>
            <a:r>
              <a:rPr lang="en-US" b="1" dirty="0" smtClean="0">
                <a:solidFill>
                  <a:srgbClr val="6F7CB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2011 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6934200" y="3776365"/>
            <a:ext cx="152400" cy="19633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90298" y="3689866"/>
            <a:ext cx="187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March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18,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2011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4114800"/>
            <a:ext cx="2209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Courtesy of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Meija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J., and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Koracin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, “Numerical Weather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Predicition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Lagrangian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Dispersion Model: Radiation Plume from Japan’s Fukushima Nuclear Reactors Explosion,”  DAS at DRI,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Reno, NV.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466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CEMP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143000"/>
            <a:ext cx="35814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  <a:tabLst>
                <a:tab pos="1481138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Henderson (I-131):</a:t>
            </a:r>
          </a:p>
          <a:p>
            <a:pPr marL="0" indent="0">
              <a:spcAft>
                <a:spcPts val="600"/>
              </a:spcAft>
              <a:buNone/>
              <a:tabLst>
                <a:tab pos="1481138" algn="l"/>
              </a:tabLst>
            </a:pPr>
            <a:r>
              <a:rPr lang="en-US" sz="2000" dirty="0" smtClean="0"/>
              <a:t>23-25 </a:t>
            </a:r>
            <a:r>
              <a:rPr lang="en-US" sz="2000" dirty="0" err="1" smtClean="0"/>
              <a:t>MAR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	1 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 10</a:t>
            </a:r>
            <a:r>
              <a:rPr lang="en-US" sz="2000" baseline="30000" dirty="0" smtClean="0">
                <a:sym typeface="Symbol"/>
              </a:rPr>
              <a:t>3  </a:t>
            </a:r>
            <a:r>
              <a:rPr lang="en-US" sz="2000" dirty="0" err="1" smtClean="0">
                <a:sym typeface="Symbol"/>
              </a:rPr>
              <a:t>pCi</a:t>
            </a:r>
            <a:r>
              <a:rPr lang="en-US" sz="2000" dirty="0" smtClean="0">
                <a:sym typeface="Symbol"/>
              </a:rPr>
              <a:t>/L</a:t>
            </a:r>
          </a:p>
          <a:p>
            <a:pPr marL="0" indent="0">
              <a:buNone/>
              <a:tabLst>
                <a:tab pos="1481138" algn="l"/>
              </a:tabLst>
            </a:pPr>
            <a:r>
              <a:rPr lang="en-US" sz="2000" dirty="0" smtClean="0"/>
              <a:t>01-04 </a:t>
            </a:r>
            <a:r>
              <a:rPr lang="en-US" sz="2000" dirty="0" err="1" smtClean="0"/>
              <a:t>APR</a:t>
            </a:r>
            <a:r>
              <a:rPr lang="en-US" sz="2000" baseline="-25000" dirty="0" err="1" smtClean="0"/>
              <a:t>min</a:t>
            </a:r>
            <a:r>
              <a:rPr lang="en-US" sz="2000" baseline="-25000" dirty="0" smtClean="0"/>
              <a:t>	</a:t>
            </a:r>
            <a:r>
              <a:rPr lang="en-US" sz="2000" dirty="0" smtClean="0"/>
              <a:t>	3 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 10</a:t>
            </a:r>
            <a:r>
              <a:rPr lang="en-US" sz="2000" baseline="30000" dirty="0" smtClean="0">
                <a:sym typeface="Symbol"/>
              </a:rPr>
              <a:t>5  </a:t>
            </a:r>
            <a:r>
              <a:rPr lang="en-US" sz="2000" dirty="0" err="1" smtClean="0">
                <a:sym typeface="Symbol"/>
              </a:rPr>
              <a:t>pCi</a:t>
            </a:r>
            <a:r>
              <a:rPr lang="en-US" sz="2000" dirty="0" smtClean="0">
                <a:sym typeface="Symbol"/>
              </a:rPr>
              <a:t>/L</a:t>
            </a:r>
          </a:p>
          <a:p>
            <a:pPr marL="0" indent="0">
              <a:spcAft>
                <a:spcPts val="600"/>
              </a:spcAft>
              <a:buNone/>
              <a:tabLst>
                <a:tab pos="1481138" algn="l"/>
              </a:tabLst>
            </a:pPr>
            <a:r>
              <a:rPr lang="en-US" sz="2000" dirty="0" smtClean="0">
                <a:solidFill>
                  <a:srgbClr val="0000CC"/>
                </a:solidFill>
                <a:sym typeface="Symbol"/>
              </a:rPr>
              <a:t>Las Vegas (I-131):</a:t>
            </a:r>
          </a:p>
          <a:p>
            <a:pPr marL="0" indent="0">
              <a:spcAft>
                <a:spcPts val="600"/>
              </a:spcAft>
              <a:buNone/>
              <a:tabLst>
                <a:tab pos="1481138" algn="l"/>
              </a:tabLst>
            </a:pPr>
            <a:r>
              <a:rPr lang="en-US" sz="2000" dirty="0"/>
              <a:t>23-25 </a:t>
            </a:r>
            <a:r>
              <a:rPr lang="en-US" sz="2000" dirty="0" err="1"/>
              <a:t>MAR</a:t>
            </a:r>
            <a:r>
              <a:rPr lang="en-US" sz="2000" baseline="-25000" dirty="0" err="1"/>
              <a:t>max</a:t>
            </a:r>
            <a:r>
              <a:rPr lang="en-US" sz="2000" dirty="0"/>
              <a:t>	1 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 10</a:t>
            </a:r>
            <a:r>
              <a:rPr lang="en-US" sz="2000" baseline="30000" dirty="0">
                <a:sym typeface="Symbol"/>
              </a:rPr>
              <a:t>3  </a:t>
            </a:r>
            <a:r>
              <a:rPr lang="en-US" sz="2000" dirty="0" err="1">
                <a:sym typeface="Symbol"/>
              </a:rPr>
              <a:t>pCi</a:t>
            </a:r>
            <a:r>
              <a:rPr lang="en-US" sz="2000" dirty="0">
                <a:sym typeface="Symbol"/>
              </a:rPr>
              <a:t>/L</a:t>
            </a:r>
          </a:p>
          <a:p>
            <a:pPr marL="0" indent="0">
              <a:buNone/>
              <a:tabLst>
                <a:tab pos="1481138" algn="l"/>
              </a:tabLst>
            </a:pPr>
            <a:r>
              <a:rPr lang="en-US" sz="2000" dirty="0"/>
              <a:t>01-04 </a:t>
            </a:r>
            <a:r>
              <a:rPr lang="en-US" sz="2000" dirty="0" err="1"/>
              <a:t>APR</a:t>
            </a:r>
            <a:r>
              <a:rPr lang="en-US" sz="2000" baseline="-25000" dirty="0" err="1"/>
              <a:t>min</a:t>
            </a:r>
            <a:r>
              <a:rPr lang="en-US" sz="2000" baseline="-25000" dirty="0"/>
              <a:t>	</a:t>
            </a:r>
            <a:r>
              <a:rPr lang="en-US" sz="2000" dirty="0"/>
              <a:t>	3 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 10</a:t>
            </a:r>
            <a:r>
              <a:rPr lang="en-US" sz="2000" baseline="30000" dirty="0">
                <a:sym typeface="Symbol"/>
              </a:rPr>
              <a:t>5  </a:t>
            </a:r>
            <a:r>
              <a:rPr lang="en-US" sz="2000" dirty="0" err="1" smtClean="0">
                <a:sym typeface="Symbol"/>
              </a:rPr>
              <a:t>pCi</a:t>
            </a:r>
            <a:r>
              <a:rPr lang="en-US" sz="2000" dirty="0" smtClean="0">
                <a:sym typeface="Symbol"/>
              </a:rPr>
              <a:t>/L</a:t>
            </a:r>
          </a:p>
          <a:p>
            <a:pPr marL="0" indent="0">
              <a:buNone/>
              <a:tabLst>
                <a:tab pos="1481138" algn="l"/>
              </a:tabLst>
            </a:pPr>
            <a:endParaRPr lang="en-US" sz="2000" dirty="0" smtClean="0">
              <a:sym typeface="Symbol"/>
            </a:endParaRPr>
          </a:p>
          <a:p>
            <a:pPr marL="0" indent="0">
              <a:buNone/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Trace quantities of I-131 detected on paper filters only at 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Boulder City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Henderson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Las Vegas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Duckwater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Pahrump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err="1" smtClean="0">
                <a:sym typeface="Symbol"/>
              </a:rPr>
              <a:t>Amaragosa</a:t>
            </a:r>
            <a:endParaRPr lang="en-US" sz="2000" dirty="0" smtClean="0">
              <a:sym typeface="Symbol"/>
            </a:endParaRP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Garden Valley</a:t>
            </a:r>
          </a:p>
          <a:p>
            <a:pPr>
              <a:spcAft>
                <a:spcPts val="300"/>
              </a:spcAft>
              <a:tabLst>
                <a:tab pos="1481138" algn="l"/>
              </a:tabLst>
            </a:pPr>
            <a:r>
              <a:rPr lang="en-US" sz="2000" dirty="0" smtClean="0">
                <a:sym typeface="Symbol"/>
              </a:rPr>
              <a:t>St. George</a:t>
            </a:r>
            <a:r>
              <a:rPr lang="en-US" sz="2000" dirty="0">
                <a:sym typeface="Symbol"/>
              </a:rPr>
              <a:t>	</a:t>
            </a:r>
            <a:endParaRPr lang="en-US" sz="2000" dirty="0" smtClean="0">
              <a:sym typeface="Symbol"/>
            </a:endParaRPr>
          </a:p>
          <a:p>
            <a:pPr marL="0" indent="0">
              <a:buNone/>
            </a:pPr>
            <a:r>
              <a:rPr lang="en-US" sz="2000" dirty="0">
                <a:sym typeface="Symbol"/>
              </a:rPr>
              <a:t>	</a:t>
            </a:r>
            <a:endParaRPr lang="en-US" sz="2000" dirty="0" smtClean="0"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724400" cy="468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803" y="6096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Solution:  Limited exposure, no measurable</a:t>
            </a:r>
            <a:b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consequence likely, virtually no risk, advise to take no actions</a:t>
            </a:r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21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Interpretation of ris</a:t>
            </a:r>
            <a:r>
              <a:rPr lang="en-US" dirty="0"/>
              <a:t>k</a:t>
            </a:r>
            <a:r>
              <a:rPr lang="en-US" dirty="0" smtClean="0"/>
              <a:t> can be a function of</a:t>
            </a:r>
          </a:p>
          <a:p>
            <a:pPr lvl="1"/>
            <a:r>
              <a:rPr lang="en-US" dirty="0" smtClean="0"/>
              <a:t>Knowledge (education) or</a:t>
            </a:r>
          </a:p>
          <a:p>
            <a:pPr lvl="1"/>
            <a:r>
              <a:rPr lang="en-US" dirty="0" smtClean="0"/>
              <a:t>Beliefs (culture) or</a:t>
            </a:r>
          </a:p>
          <a:p>
            <a:pPr lvl="1"/>
            <a:r>
              <a:rPr lang="en-US" dirty="0" smtClean="0"/>
              <a:t>Strict adherence to a zero-tolerance precautionary rule (safety) or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Adrenalin</a:t>
            </a:r>
          </a:p>
          <a:p>
            <a:r>
              <a:rPr lang="en-US" dirty="0" smtClean="0"/>
              <a:t>Informed decisions about responsible action or inaction are based on knowledge; understanding data; and a qualitative grasp of uncertainty </a:t>
            </a:r>
            <a:r>
              <a:rPr lang="en-US" i="1" dirty="0" smtClean="0"/>
              <a:t>in the moment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Professional (authorities or scholarly)</a:t>
            </a:r>
          </a:p>
          <a:p>
            <a:pPr lvl="1"/>
            <a:r>
              <a:rPr lang="en-US" dirty="0" smtClean="0"/>
              <a:t>Observational (multiple sources)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65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9080"/>
            <a:ext cx="57912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determines risk? (e.g., #1)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5091" y="1973455"/>
            <a:ext cx="8019167" cy="3970145"/>
          </a:xfrm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00CC"/>
                </a:solidFill>
              </a:rPr>
              <a:t>THE NEWS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84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0772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sportsman riding through a town sees a barn wall covered with 100 targets, every one of which has an arrow through the center.</a:t>
            </a:r>
          </a:p>
          <a:p>
            <a:pPr lvl="1"/>
            <a:r>
              <a:rPr lang="en-US" i="1" dirty="0" smtClean="0"/>
              <a:t>“Who is this sharpshooter?” the inquisitive sportsman asks a townsperson.</a:t>
            </a:r>
          </a:p>
          <a:p>
            <a:pPr lvl="1"/>
            <a:r>
              <a:rPr lang="en-US" i="1" dirty="0" smtClean="0"/>
              <a:t>The townsman’s reply “ … the town fool. You see, this individual shoots the arrow and then paints the target. I could take you to him?” </a:t>
            </a:r>
          </a:p>
          <a:p>
            <a:pPr lvl="2"/>
            <a:r>
              <a:rPr lang="en-US" i="1" dirty="0" smtClean="0">
                <a:solidFill>
                  <a:srgbClr val="C00000"/>
                </a:solidFill>
              </a:rPr>
              <a:t>Moral: </a:t>
            </a:r>
            <a:r>
              <a:rPr lang="en-US" i="1" dirty="0" smtClean="0"/>
              <a:t>Not all the information is available immediately for making a clear judgment about a situation or a person.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Note:</a:t>
            </a:r>
            <a:r>
              <a:rPr lang="en-US" dirty="0" smtClean="0"/>
              <a:t> Life </a:t>
            </a:r>
            <a:r>
              <a:rPr lang="en-US" dirty="0"/>
              <a:t>in real time is </a:t>
            </a:r>
            <a:r>
              <a:rPr lang="en-US" dirty="0" smtClean="0"/>
              <a:t>complex, and composed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bits of </a:t>
            </a:r>
            <a:r>
              <a:rPr lang="en-US" dirty="0" smtClean="0"/>
              <a:t>information, most often revealed slowly.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00CC"/>
                </a:solidFill>
              </a:rPr>
              <a:t>OBSERVATION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2932" y="849874"/>
            <a:ext cx="5334000" cy="731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259080"/>
            <a:ext cx="579120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determines risk? (e.g., </a:t>
            </a:r>
            <a:r>
              <a:rPr lang="en-US" dirty="0" smtClean="0"/>
              <a:t>#2)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22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5257800"/>
            <a:ext cx="7581900" cy="1524000"/>
          </a:xfrm>
        </p:spPr>
        <p:txBody>
          <a:bodyPr>
            <a:normAutofit fontScale="25000" lnSpcReduction="20000"/>
          </a:bodyPr>
          <a:lstStyle/>
          <a:p>
            <a:pPr marL="728662" lvl="2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6000" b="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</a:t>
            </a:r>
            <a:r>
              <a:rPr lang="en-US" sz="6000" b="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://www.arialasvegas.com/facts</a:t>
            </a:r>
            <a:r>
              <a:rPr lang="en-US" sz="6000" b="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/</a:t>
            </a:r>
            <a:endParaRPr lang="en-US" sz="60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8000" dirty="0" smtClean="0"/>
              <a:t>Comment from the blogosphere:</a:t>
            </a:r>
            <a:r>
              <a:rPr lang="en-US" sz="8000" i="1" dirty="0" smtClean="0"/>
              <a:t/>
            </a:r>
            <a:br>
              <a:rPr lang="en-US" sz="8000" i="1" dirty="0" smtClean="0"/>
            </a:br>
            <a:r>
              <a:rPr lang="en-US" sz="8000" i="1" dirty="0" smtClean="0">
                <a:solidFill>
                  <a:srgbClr val="C00000"/>
                </a:solidFill>
              </a:rPr>
              <a:t>Would </a:t>
            </a:r>
            <a:r>
              <a:rPr lang="en-US" sz="8000" i="1" dirty="0">
                <a:solidFill>
                  <a:srgbClr val="C00000"/>
                </a:solidFill>
              </a:rPr>
              <a:t>you stay</a:t>
            </a:r>
            <a:r>
              <a:rPr lang="en-US" sz="8000" i="1" dirty="0"/>
              <a:t> at the Aria and risk exposure to Legionnaire's Disease? Talk about taking a </a:t>
            </a:r>
            <a:r>
              <a:rPr lang="en-US" sz="8000" i="1" dirty="0" smtClean="0"/>
              <a:t>gamble ...</a:t>
            </a:r>
            <a:endParaRPr lang="en-US" sz="4800" i="1" dirty="0"/>
          </a:p>
          <a:p>
            <a:pPr marL="0" indent="0" algn="r">
              <a:buNone/>
            </a:pPr>
            <a:r>
              <a:rPr lang="en-US" sz="5600" b="0" dirty="0" smtClean="0">
                <a:hlinkClick r:id="rId4"/>
              </a:rPr>
              <a:t>http</a:t>
            </a:r>
            <a:r>
              <a:rPr lang="en-US" sz="5600" b="0" dirty="0">
                <a:hlinkClick r:id="rId4"/>
              </a:rPr>
              <a:t>://</a:t>
            </a:r>
            <a:r>
              <a:rPr lang="en-US" sz="5600" b="0" dirty="0" smtClean="0">
                <a:hlinkClick r:id="rId4"/>
              </a:rPr>
              <a:t>news.gather.com/viewArticle.action?articleId=281474979672194</a:t>
            </a:r>
            <a:r>
              <a:rPr lang="en-US" sz="5600" b="0" dirty="0" smtClean="0"/>
              <a:t>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2179" y="1041915"/>
            <a:ext cx="6644022" cy="429208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72666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determines risk? (e.g., </a:t>
            </a:r>
            <a:r>
              <a:rPr lang="en-US" dirty="0" smtClean="0"/>
              <a:t>#3)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6242566" y="2977634"/>
            <a:ext cx="37338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rtlCol="0" anchor="t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b="1" cap="small" dirty="0" smtClean="0">
                <a:solidFill>
                  <a:schemeClr val="bg1"/>
                </a:solidFill>
              </a:rPr>
              <a:t>Full  Disclosure</a:t>
            </a:r>
            <a:endParaRPr lang="en-US" b="1" cap="smal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48833" y="3003291"/>
            <a:ext cx="37338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rtlCol="0" anchor="t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b="1" cap="small" dirty="0" smtClean="0">
                <a:solidFill>
                  <a:schemeClr val="bg1"/>
                </a:solidFill>
              </a:rPr>
              <a:t>Full  Disclosure</a:t>
            </a:r>
            <a:endParaRPr lang="en-US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96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59080"/>
            <a:ext cx="5791200" cy="73152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/>
              <a:t>What determines risk? (e.g., </a:t>
            </a:r>
            <a:r>
              <a:rPr lang="en-US" dirty="0" smtClean="0"/>
              <a:t>#4)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July 1942, Oppenheimer </a:t>
            </a:r>
            <a:r>
              <a:rPr lang="en-US" sz="2100" dirty="0"/>
              <a:t>convened  theoretical physicists </a:t>
            </a:r>
            <a:r>
              <a:rPr lang="en-US" sz="2100" dirty="0" smtClean="0"/>
              <a:t>and </a:t>
            </a:r>
            <a:r>
              <a:rPr lang="en-US" sz="2100" dirty="0"/>
              <a:t>experimental physicists </a:t>
            </a:r>
            <a:r>
              <a:rPr lang="en-US" sz="2100" dirty="0" smtClean="0"/>
              <a:t>who tentatively </a:t>
            </a:r>
            <a:r>
              <a:rPr lang="en-US" sz="2100" dirty="0"/>
              <a:t>confirmed that </a:t>
            </a:r>
            <a:r>
              <a:rPr lang="en-US" sz="2100" dirty="0">
                <a:solidFill>
                  <a:srgbClr val="C00000"/>
                </a:solidFill>
              </a:rPr>
              <a:t>a fission bomb was </a:t>
            </a:r>
            <a:r>
              <a:rPr lang="en-US" sz="2100" dirty="0" smtClean="0">
                <a:solidFill>
                  <a:srgbClr val="C00000"/>
                </a:solidFill>
              </a:rPr>
              <a:t>theoretically </a:t>
            </a:r>
            <a:r>
              <a:rPr lang="en-US" sz="2100" dirty="0">
                <a:solidFill>
                  <a:srgbClr val="C00000"/>
                </a:solidFill>
              </a:rPr>
              <a:t>possible</a:t>
            </a:r>
            <a:r>
              <a:rPr lang="en-US" sz="2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100" dirty="0" smtClean="0"/>
              <a:t>Edward Teller raised </a:t>
            </a:r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speculative possibility</a:t>
            </a:r>
            <a:r>
              <a:rPr lang="en-US" sz="2100" dirty="0"/>
              <a:t> that an atomic bomb might </a:t>
            </a:r>
            <a:r>
              <a:rPr lang="en-US" sz="2100" dirty="0">
                <a:solidFill>
                  <a:srgbClr val="C00000"/>
                </a:solidFill>
              </a:rPr>
              <a:t>"ignite" the atmosphere </a:t>
            </a:r>
            <a:r>
              <a:rPr lang="en-US" sz="2100" dirty="0"/>
              <a:t>because of a hypothetical fusion reaction of nitrogen nuclei. 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Hans </a:t>
            </a:r>
            <a:r>
              <a:rPr lang="en-US" sz="1900" dirty="0">
                <a:solidFill>
                  <a:srgbClr val="C00000"/>
                </a:solidFill>
              </a:rPr>
              <a:t>Bethe calculated that it could not happen</a:t>
            </a:r>
            <a:r>
              <a:rPr lang="en-US" sz="1900" dirty="0"/>
              <a:t>, </a:t>
            </a:r>
            <a:r>
              <a:rPr lang="en-US" sz="1900" dirty="0" smtClean="0"/>
              <a:t> and </a:t>
            </a:r>
            <a:r>
              <a:rPr lang="en-US" sz="1900" dirty="0"/>
              <a:t>a report</a:t>
            </a:r>
            <a:br>
              <a:rPr lang="en-US" sz="1900" dirty="0"/>
            </a:br>
            <a:r>
              <a:rPr lang="en-US" sz="1900" dirty="0"/>
              <a:t>co-authored by Teller showed that </a:t>
            </a:r>
            <a:r>
              <a:rPr lang="en-US" sz="1900" dirty="0">
                <a:solidFill>
                  <a:srgbClr val="C00000"/>
                </a:solidFill>
              </a:rPr>
              <a:t>"no self-propagating chain of nuclear reactions is likely to be started.”  </a:t>
            </a:r>
            <a:r>
              <a:rPr lang="en-US" sz="1900" dirty="0"/>
              <a:t>In author Robert </a:t>
            </a:r>
            <a:r>
              <a:rPr lang="en-US" sz="1900" dirty="0" err="1"/>
              <a:t>Serber's</a:t>
            </a:r>
            <a:r>
              <a:rPr lang="en-US" sz="1900" dirty="0"/>
              <a:t> account, Oppenheimer mentioned it to Arthur Compton, who "didn't have enough sense to shut up about it. It somehow got into a document that went to Washington," which led to the question being "never laid to rest” … </a:t>
            </a:r>
          </a:p>
          <a:p>
            <a:pPr lvl="1"/>
            <a:r>
              <a:rPr lang="en-US" sz="1900" i="1" u="sng" dirty="0"/>
              <a:t>up to when</a:t>
            </a:r>
            <a:r>
              <a:rPr lang="en-US" sz="1900" dirty="0"/>
              <a:t>, as Hans Bethe recalled in 1991, </a:t>
            </a:r>
            <a:r>
              <a:rPr lang="en-US" sz="1900" dirty="0">
                <a:solidFill>
                  <a:srgbClr val="C00000"/>
                </a:solidFill>
              </a:rPr>
              <a:t>“ … the worry was not entirely extinguished in some people’s minds </a:t>
            </a:r>
            <a:r>
              <a:rPr lang="en-US" sz="1900" i="1" dirty="0">
                <a:solidFill>
                  <a:srgbClr val="C00000"/>
                </a:solidFill>
              </a:rPr>
              <a:t>until the Trinity test.” </a:t>
            </a:r>
            <a:endParaRPr lang="en-US" sz="1900" i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100" dirty="0"/>
              <a:t>The Manhattan </a:t>
            </a:r>
            <a:r>
              <a:rPr lang="en-US" sz="2100" dirty="0" smtClean="0"/>
              <a:t>Project yields</a:t>
            </a:r>
          </a:p>
          <a:p>
            <a:pPr lvl="1">
              <a:spcAft>
                <a:spcPts val="600"/>
              </a:spcAft>
            </a:pPr>
            <a:r>
              <a:rPr lang="en-US" sz="1900" dirty="0" smtClean="0"/>
              <a:t>revolutionary </a:t>
            </a:r>
            <a:r>
              <a:rPr lang="en-US" sz="1900" dirty="0"/>
              <a:t>new  </a:t>
            </a:r>
            <a:r>
              <a:rPr lang="en-US" sz="1900" dirty="0" smtClean="0"/>
              <a:t>weapon;</a:t>
            </a:r>
            <a:endParaRPr lang="en-US" sz="19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 smtClean="0"/>
              <a:t>the </a:t>
            </a:r>
            <a:r>
              <a:rPr lang="en-US" sz="1900" dirty="0"/>
              <a:t>development of the network of national laboratories;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900" dirty="0" smtClean="0"/>
              <a:t>support for </a:t>
            </a:r>
            <a:r>
              <a:rPr lang="en-US" sz="1900" dirty="0"/>
              <a:t>medical research into radiology; and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the </a:t>
            </a:r>
            <a:r>
              <a:rPr lang="en-US" sz="1900" dirty="0"/>
              <a:t>foundations for the nuclear </a:t>
            </a:r>
            <a:r>
              <a:rPr lang="en-US" sz="1900" dirty="0" smtClean="0"/>
              <a:t>navy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600" i="1" dirty="0"/>
              <a:t>From </a:t>
            </a:r>
            <a:r>
              <a:rPr lang="en-US" sz="1600" i="1" dirty="0">
                <a:hlinkClick r:id="rId2"/>
              </a:rPr>
              <a:t>http://en.wikipedia.org/wiki/Manhattan_Project</a:t>
            </a:r>
            <a:r>
              <a:rPr lang="en-US" sz="1600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00CC"/>
                </a:solidFill>
              </a:rPr>
              <a:t>THEORY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370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"/>
            <a:ext cx="5715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“Community decisions” are the aggregate of individual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Choices are based on interpretation of information:</a:t>
            </a:r>
          </a:p>
          <a:p>
            <a:pPr lvl="1"/>
            <a:r>
              <a:rPr lang="en-US" cap="small" dirty="0" smtClean="0"/>
              <a:t>Reasonable understanding</a:t>
            </a:r>
            <a:r>
              <a:rPr lang="en-US" dirty="0" smtClean="0"/>
              <a:t> about uncertainty</a:t>
            </a:r>
            <a:r>
              <a:rPr lang="en-US" dirty="0"/>
              <a:t> </a:t>
            </a:r>
            <a:r>
              <a:rPr lang="en-US" dirty="0" smtClean="0"/>
              <a:t>and probability</a:t>
            </a:r>
          </a:p>
          <a:p>
            <a:pPr lvl="2"/>
            <a:r>
              <a:rPr lang="en-US" dirty="0" smtClean="0"/>
              <a:t>For example, informed judgment from </a:t>
            </a:r>
            <a:r>
              <a:rPr lang="en-US" i="1" dirty="0" smtClean="0"/>
              <a:t>calculated risk about actions or inactions</a:t>
            </a:r>
          </a:p>
          <a:p>
            <a:pPr lvl="1"/>
            <a:r>
              <a:rPr lang="en-US" cap="small" dirty="0" smtClean="0"/>
              <a:t>Perception</a:t>
            </a:r>
            <a:r>
              <a:rPr lang="en-US" dirty="0" smtClean="0"/>
              <a:t> that can be influenced by the nature and timing of communication:</a:t>
            </a:r>
          </a:p>
          <a:p>
            <a:pPr lvl="2"/>
            <a:r>
              <a:rPr lang="en-US" dirty="0" smtClean="0"/>
              <a:t>For example, “observations” reported first or second hand about outcomes of events, and actions or inactions (and who is doing reporting)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036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56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11200" dirty="0" smtClean="0"/>
              <a:t>To some degree, a modern society has </a:t>
            </a:r>
            <a:r>
              <a:rPr lang="en-US" sz="11200" i="1" dirty="0" smtClean="0">
                <a:solidFill>
                  <a:srgbClr val="C00000"/>
                </a:solidFill>
              </a:rPr>
              <a:t>risk</a:t>
            </a:r>
            <a:r>
              <a:rPr lang="en-US" sz="11200" i="1" dirty="0" smtClean="0"/>
              <a:t> </a:t>
            </a:r>
            <a:r>
              <a:rPr lang="en-US" sz="11200" dirty="0" smtClean="0"/>
              <a:t>“built into its collective DNA” in order for it to achieve the rewards of progress, advancing technically and industrially, where</a:t>
            </a:r>
          </a:p>
          <a:p>
            <a:pPr marL="685800" lvl="1">
              <a:lnSpc>
                <a:spcPct val="120000"/>
              </a:lnSpc>
              <a:tabLst>
                <a:tab pos="3657600" algn="l"/>
                <a:tab pos="4005263" algn="l"/>
              </a:tabLst>
            </a:pPr>
            <a:r>
              <a:rPr lang="en-US" sz="8000" cap="small" dirty="0" smtClean="0">
                <a:solidFill>
                  <a:srgbClr val="C00000"/>
                </a:solidFill>
              </a:rPr>
              <a:t>Risk</a:t>
            </a:r>
            <a:r>
              <a:rPr lang="en-US" sz="8000" dirty="0" smtClean="0"/>
              <a:t>	=	</a:t>
            </a:r>
            <a:r>
              <a:rPr lang="en-US" sz="8000" u="sng" dirty="0" smtClean="0"/>
              <a:t>likelihood</a:t>
            </a:r>
            <a:r>
              <a:rPr lang="en-US" sz="8000" dirty="0" smtClean="0"/>
              <a:t> that an </a:t>
            </a:r>
            <a:br>
              <a:rPr lang="en-US" sz="8000" dirty="0" smtClean="0"/>
            </a:br>
            <a:r>
              <a:rPr lang="en-US" sz="8000" dirty="0" smtClean="0"/>
              <a:t>		</a:t>
            </a:r>
            <a:r>
              <a:rPr lang="en-US" sz="8000" i="1" dirty="0" smtClean="0">
                <a:solidFill>
                  <a:srgbClr val="C00000"/>
                </a:solidFill>
              </a:rPr>
              <a:t>undesirable outcome</a:t>
            </a:r>
            <a:br>
              <a:rPr lang="en-US" sz="8000" i="1" dirty="0" smtClean="0">
                <a:solidFill>
                  <a:srgbClr val="C00000"/>
                </a:solidFill>
              </a:rPr>
            </a:br>
            <a:r>
              <a:rPr lang="en-US" sz="8000" i="1" dirty="0" smtClean="0">
                <a:solidFill>
                  <a:srgbClr val="C00000"/>
                </a:solidFill>
              </a:rPr>
              <a:t>	</a:t>
            </a:r>
            <a:r>
              <a:rPr lang="en-US" sz="8000" dirty="0" smtClean="0">
                <a:solidFill>
                  <a:srgbClr val="C00000"/>
                </a:solidFill>
              </a:rPr>
              <a:t>	</a:t>
            </a:r>
            <a:r>
              <a:rPr lang="en-US" sz="8000" dirty="0" smtClean="0"/>
              <a:t>will result from a </a:t>
            </a:r>
            <a:r>
              <a:rPr lang="en-US" sz="8000" dirty="0" smtClean="0">
                <a:solidFill>
                  <a:srgbClr val="C00000"/>
                </a:solidFill>
              </a:rPr>
              <a:t>chosen action</a:t>
            </a:r>
            <a:r>
              <a:rPr lang="en-US" sz="8000" dirty="0" smtClean="0"/>
              <a:t>;</a:t>
            </a:r>
          </a:p>
          <a:p>
            <a:pPr marL="685800" lvl="1">
              <a:lnSpc>
                <a:spcPct val="120000"/>
              </a:lnSpc>
              <a:tabLst>
                <a:tab pos="3657600" algn="l"/>
                <a:tab pos="4005263" algn="l"/>
              </a:tabLst>
            </a:pPr>
            <a:r>
              <a:rPr lang="en-US" sz="8000" cap="small" dirty="0" smtClean="0">
                <a:solidFill>
                  <a:srgbClr val="C00000"/>
                </a:solidFill>
              </a:rPr>
              <a:t>Undesirable  outcome</a:t>
            </a:r>
            <a:r>
              <a:rPr lang="en-US" sz="8000" dirty="0"/>
              <a:t>	=	</a:t>
            </a:r>
            <a:r>
              <a:rPr lang="en-US" sz="8000" dirty="0" smtClean="0"/>
              <a:t>public-health (and/or</a:t>
            </a:r>
            <a:br>
              <a:rPr lang="en-US" sz="8000" dirty="0" smtClean="0"/>
            </a:br>
            <a:r>
              <a:rPr lang="en-US" sz="8000" dirty="0" smtClean="0"/>
              <a:t>		occupational</a:t>
            </a:r>
            <a:r>
              <a:rPr lang="en-US" sz="8000" dirty="0"/>
              <a:t>) </a:t>
            </a:r>
            <a:r>
              <a:rPr lang="en-US" sz="8000" dirty="0" smtClean="0"/>
              <a:t>injury; and</a:t>
            </a:r>
            <a:endParaRPr lang="en-US" sz="800" dirty="0"/>
          </a:p>
          <a:p>
            <a:pPr marL="685800" lvl="1">
              <a:lnSpc>
                <a:spcPct val="120000"/>
              </a:lnSpc>
              <a:tabLst>
                <a:tab pos="3657600" algn="l"/>
                <a:tab pos="4005263" algn="l"/>
              </a:tabLst>
            </a:pPr>
            <a:r>
              <a:rPr lang="en-US" sz="8000" cap="small" dirty="0" smtClean="0">
                <a:solidFill>
                  <a:srgbClr val="C00000"/>
                </a:solidFill>
              </a:rPr>
              <a:t>Chosen  action</a:t>
            </a:r>
            <a:r>
              <a:rPr lang="en-US" sz="8000" dirty="0" smtClean="0"/>
              <a:t>	=	transforming of</a:t>
            </a:r>
            <a:br>
              <a:rPr lang="en-US" sz="8000" dirty="0" smtClean="0"/>
            </a:br>
            <a:r>
              <a:rPr lang="en-US" sz="8000" dirty="0" smtClean="0"/>
              <a:t>		understanding into</a:t>
            </a:r>
            <a:br>
              <a:rPr lang="en-US" sz="8000" dirty="0" smtClean="0"/>
            </a:br>
            <a:r>
              <a:rPr lang="en-US" sz="8000" dirty="0" smtClean="0"/>
              <a:t>		a publicly approved </a:t>
            </a:r>
            <a:br>
              <a:rPr lang="en-US" sz="8000" dirty="0" smtClean="0"/>
            </a:br>
            <a:r>
              <a:rPr lang="en-US" sz="8000" dirty="0" smtClean="0"/>
              <a:t>		</a:t>
            </a:r>
            <a:r>
              <a:rPr lang="en-US" sz="8000" u="sng" dirty="0" smtClean="0"/>
              <a:t>responsible</a:t>
            </a:r>
            <a:r>
              <a:rPr lang="en-US" sz="8000" dirty="0" smtClean="0"/>
              <a:t> practice</a:t>
            </a:r>
            <a:br>
              <a:rPr lang="en-US" sz="8000" dirty="0" smtClean="0"/>
            </a:br>
            <a:r>
              <a:rPr lang="en-US" sz="8000" dirty="0" smtClean="0"/>
              <a:t>		generally by informed consent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000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Food-Borne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410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Food Contamination does occur</a:t>
            </a:r>
          </a:p>
          <a:p>
            <a:pPr lvl="1"/>
            <a:r>
              <a:rPr lang="en-US" dirty="0" smtClean="0"/>
              <a:t>Crop to kitchen</a:t>
            </a:r>
            <a:endParaRPr lang="en-US" dirty="0"/>
          </a:p>
          <a:p>
            <a:pPr marL="341313" lvl="1" indent="-341313" defTabSz="914400">
              <a:buClr>
                <a:srgbClr val="CC0000"/>
              </a:buClr>
              <a:buFont typeface="Wingdings" pitchFamily="2" charset="2"/>
              <a:buChar char=""/>
            </a:pPr>
            <a:r>
              <a:rPr lang="en-US" dirty="0" smtClean="0"/>
              <a:t>Food </a:t>
            </a:r>
            <a:r>
              <a:rPr lang="en-US" dirty="0"/>
              <a:t>is not from centralized </a:t>
            </a:r>
            <a:r>
              <a:rPr lang="en-US" dirty="0" smtClean="0"/>
              <a:t>location 48,000,000 get sick each year (</a:t>
            </a:r>
            <a:r>
              <a:rPr lang="en-US" dirty="0" smtClean="0">
                <a:sym typeface="Symbol"/>
              </a:rPr>
              <a:t> </a:t>
            </a:r>
            <a:r>
              <a:rPr lang="en-US" dirty="0" smtClean="0"/>
              <a:t>16% of U.S.) from contaminated food</a:t>
            </a:r>
          </a:p>
          <a:p>
            <a:r>
              <a:rPr lang="en-US" dirty="0" smtClean="0"/>
              <a:t>Example: Salmonella most common infection (% cases)</a:t>
            </a:r>
          </a:p>
          <a:p>
            <a:pPr lvl="1"/>
            <a:r>
              <a:rPr lang="en-US" dirty="0" smtClean="0"/>
              <a:t>29% from Poultry</a:t>
            </a:r>
          </a:p>
          <a:p>
            <a:pPr lvl="1"/>
            <a:r>
              <a:rPr lang="en-US" dirty="0" smtClean="0"/>
              <a:t>20% from fish, sprouts, leafy greens, dairy …</a:t>
            </a:r>
          </a:p>
          <a:p>
            <a:pPr lvl="1"/>
            <a:r>
              <a:rPr lang="en-US" dirty="0" smtClean="0"/>
              <a:t>18% from eggs</a:t>
            </a:r>
          </a:p>
          <a:p>
            <a:pPr lvl="1"/>
            <a:r>
              <a:rPr lang="en-US" dirty="0" smtClean="0"/>
              <a:t>20% from pork (12%) and beef (8%)</a:t>
            </a:r>
          </a:p>
          <a:p>
            <a:pPr lvl="1"/>
            <a:r>
              <a:rPr lang="en-US" dirty="0" smtClean="0"/>
              <a:t>13% remainder (fruits, nuts, vine vegetables)</a:t>
            </a:r>
          </a:p>
          <a:p>
            <a:r>
              <a:rPr lang="en-US" dirty="0" smtClean="0"/>
              <a:t>Risk Reducing measures:</a:t>
            </a:r>
          </a:p>
          <a:p>
            <a:pPr lvl="1"/>
            <a:r>
              <a:rPr lang="en-US" dirty="0" smtClean="0"/>
              <a:t>Washing hands</a:t>
            </a:r>
          </a:p>
          <a:p>
            <a:pPr lvl="1"/>
            <a:r>
              <a:rPr lang="en-US" dirty="0" smtClean="0"/>
              <a:t>Separate raw meat, fish, and poultry</a:t>
            </a:r>
          </a:p>
          <a:p>
            <a:pPr lvl="1"/>
            <a:r>
              <a:rPr lang="en-US" dirty="0" smtClean="0"/>
              <a:t>Cook thoroughly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68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5532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Outbreak in Europe</a:t>
            </a:r>
            <a:br>
              <a:rPr lang="en-US" dirty="0" smtClean="0"/>
            </a:br>
            <a:r>
              <a:rPr lang="en-US" dirty="0" smtClean="0"/>
              <a:t>(May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305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Rare </a:t>
            </a:r>
            <a:r>
              <a:rPr lang="en-US" i="1" dirty="0" smtClean="0"/>
              <a:t>E. coli </a:t>
            </a:r>
            <a:r>
              <a:rPr lang="en-US" dirty="0" smtClean="0"/>
              <a:t>infection </a:t>
            </a:r>
            <a:r>
              <a:rPr lang="en-US" sz="2400" dirty="0" smtClean="0"/>
              <a:t>(strain O104;</a:t>
            </a:r>
            <a:br>
              <a:rPr lang="en-US" sz="2400" dirty="0" smtClean="0"/>
            </a:br>
            <a:r>
              <a:rPr lang="en-US" sz="2400" dirty="0" err="1" smtClean="0"/>
              <a:t>shiga</a:t>
            </a:r>
            <a:r>
              <a:rPr lang="en-US" sz="2400" dirty="0" smtClean="0"/>
              <a:t>-toxin like); can survive for days or weeks</a:t>
            </a:r>
          </a:p>
          <a:p>
            <a:pPr lvl="1"/>
            <a:r>
              <a:rPr lang="en-US" dirty="0" smtClean="0"/>
              <a:t>Normal reservoir = ruminant (cattle, but also goat, sheep, bison, or elk)</a:t>
            </a:r>
          </a:p>
          <a:p>
            <a:r>
              <a:rPr lang="en-US" dirty="0" smtClean="0"/>
              <a:t>But resembles </a:t>
            </a:r>
            <a:r>
              <a:rPr lang="en-US" dirty="0" err="1" smtClean="0"/>
              <a:t>enteropathogenic</a:t>
            </a:r>
            <a:r>
              <a:rPr lang="en-US" dirty="0" smtClean="0"/>
              <a:t> </a:t>
            </a:r>
            <a:r>
              <a:rPr lang="en-US" sz="2400" dirty="0" smtClean="0"/>
              <a:t>(strain O157)</a:t>
            </a:r>
          </a:p>
          <a:p>
            <a:pPr lvl="1"/>
            <a:r>
              <a:rPr lang="en-US" dirty="0" smtClean="0"/>
              <a:t>Normal reservoir = human</a:t>
            </a:r>
          </a:p>
          <a:p>
            <a:r>
              <a:rPr lang="en-US" dirty="0" smtClean="0"/>
              <a:t>794 cases of hemolytic uremic syndrome with 22 deaths (2.8% of infected or 1/35 chance) from O157</a:t>
            </a:r>
          </a:p>
          <a:p>
            <a:pPr lvl="1"/>
            <a:r>
              <a:rPr lang="en-US" dirty="0" smtClean="0"/>
              <a:t>Risk of getting sick estimated as 3% (1/30) for 1 cell; 10% for 100 cells (1/10 chance)</a:t>
            </a:r>
          </a:p>
          <a:p>
            <a:pPr lvl="1"/>
            <a:r>
              <a:rPr lang="en-US" dirty="0" smtClean="0"/>
              <a:t>Most infected do get better</a:t>
            </a:r>
          </a:p>
          <a:p>
            <a:pPr lvl="1"/>
            <a:r>
              <a:rPr lang="en-US" dirty="0" smtClean="0"/>
              <a:t>US Risk 1/100,000 annually (5 to 6 cases/y in Las Vegas)</a:t>
            </a:r>
          </a:p>
          <a:p>
            <a:r>
              <a:rPr lang="en-US" i="1" dirty="0" smtClean="0">
                <a:solidFill>
                  <a:srgbClr val="0000CC"/>
                </a:solidFill>
              </a:rPr>
              <a:t>Eating sprouts from Germany can be risky</a:t>
            </a:r>
          </a:p>
          <a:p>
            <a:pPr lvl="1"/>
            <a:r>
              <a:rPr lang="en-US" i="1" dirty="0" smtClean="0">
                <a:solidFill>
                  <a:srgbClr val="0000CC"/>
                </a:solidFill>
              </a:rPr>
              <a:t> Solution don’t bring to market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04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774</Words>
  <Application>Microsoft Office PowerPoint</Application>
  <PresentationFormat>On-screen Show (4:3)</PresentationFormat>
  <Paragraphs>131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3_Custom Design</vt:lpstr>
      <vt:lpstr>2_Custom Design</vt:lpstr>
      <vt:lpstr>1_Custom Design</vt:lpstr>
      <vt:lpstr>Custom Design</vt:lpstr>
      <vt:lpstr>Community Environmental Monitoring Program (CEMP)   Administered &amp; Operated  by DRI for the U.S. Department of Energy, National Nuclear Security Administration, Nevada Site Office (USDOE/NNSA/NSO)    WORKSHOP held July 24 to 28, 2011,  at Cedar Breals Lodge in Brian Head, UT</vt:lpstr>
      <vt:lpstr>What determines risk? (e.g., #1)</vt:lpstr>
      <vt:lpstr>What determines risk? (e.g., #2)</vt:lpstr>
      <vt:lpstr>What determines risk? (e.g., #3)</vt:lpstr>
      <vt:lpstr>What determines risk? (e.g., #4)</vt:lpstr>
      <vt:lpstr>“Community decisions” are the aggregate of individual ones</vt:lpstr>
      <vt:lpstr>Risk acceptance</vt:lpstr>
      <vt:lpstr>Food-Borne Illness</vt:lpstr>
      <vt:lpstr>Outbreak in Europe (May 2011)</vt:lpstr>
      <vt:lpstr>Radiation effects</vt:lpstr>
      <vt:lpstr>Exposure and Detection</vt:lpstr>
      <vt:lpstr>Fukushima events and comparisons (March 2011)</vt:lpstr>
      <vt:lpstr>Radionuclide dispersion from Fukushima NPP Incident</vt:lpstr>
      <vt:lpstr>CEMP Monitoring</vt:lpstr>
      <vt:lpstr>Conclusions</vt:lpstr>
    </vt:vector>
  </TitlesOfParts>
  <Company>Desert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Daniels</dc:creator>
  <cp:lastModifiedBy>Lynn Karr</cp:lastModifiedBy>
  <cp:revision>272</cp:revision>
  <cp:lastPrinted>2011-07-23T04:38:36Z</cp:lastPrinted>
  <dcterms:created xsi:type="dcterms:W3CDTF">2011-07-23T04:01:21Z</dcterms:created>
  <dcterms:modified xsi:type="dcterms:W3CDTF">2011-07-25T00:48:02Z</dcterms:modified>
</cp:coreProperties>
</file>