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9" r:id="rId1"/>
  </p:sldMasterIdLst>
  <p:notesMasterIdLst>
    <p:notesMasterId r:id="rId29"/>
  </p:notesMasterIdLst>
  <p:handoutMasterIdLst>
    <p:handoutMasterId r:id="rId30"/>
  </p:handoutMasterIdLst>
  <p:sldIdLst>
    <p:sldId id="266" r:id="rId2"/>
    <p:sldId id="356" r:id="rId3"/>
    <p:sldId id="302" r:id="rId4"/>
    <p:sldId id="276" r:id="rId5"/>
    <p:sldId id="369" r:id="rId6"/>
    <p:sldId id="281" r:id="rId7"/>
    <p:sldId id="283" r:id="rId8"/>
    <p:sldId id="284" r:id="rId9"/>
    <p:sldId id="286" r:id="rId10"/>
    <p:sldId id="287" r:id="rId11"/>
    <p:sldId id="357" r:id="rId12"/>
    <p:sldId id="267" r:id="rId13"/>
    <p:sldId id="341" r:id="rId14"/>
    <p:sldId id="342" r:id="rId15"/>
    <p:sldId id="343" r:id="rId16"/>
    <p:sldId id="344" r:id="rId17"/>
    <p:sldId id="368" r:id="rId18"/>
    <p:sldId id="358" r:id="rId19"/>
    <p:sldId id="265" r:id="rId20"/>
    <p:sldId id="273" r:id="rId21"/>
    <p:sldId id="308" r:id="rId22"/>
    <p:sldId id="346" r:id="rId23"/>
    <p:sldId id="370" r:id="rId24"/>
    <p:sldId id="371" r:id="rId25"/>
    <p:sldId id="372" r:id="rId26"/>
    <p:sldId id="347" r:id="rId27"/>
    <p:sldId id="354" r:id="rId28"/>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C33D96"/>
    <a:srgbClr val="33CC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94718" autoAdjust="0"/>
  </p:normalViewPr>
  <p:slideViewPr>
    <p:cSldViewPr>
      <p:cViewPr varScale="1">
        <p:scale>
          <a:sx n="104" d="100"/>
          <a:sy n="104" d="100"/>
        </p:scale>
        <p:origin x="-18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3033713" cy="465138"/>
          </a:xfrm>
          <a:prstGeom prst="rect">
            <a:avLst/>
          </a:prstGeom>
          <a:noFill/>
          <a:ln w="9525">
            <a:noFill/>
            <a:miter lim="800000"/>
            <a:headEnd/>
            <a:tailEnd/>
          </a:ln>
          <a:effectLst/>
        </p:spPr>
        <p:txBody>
          <a:bodyPr vert="horz" wrap="square" lIns="92590" tIns="46295" rIns="92590" bIns="46295" numCol="1" anchor="t" anchorCtr="0" compatLnSpc="1">
            <a:prstTxWarp prst="textNoShape">
              <a:avLst/>
            </a:prstTxWarp>
          </a:bodyPr>
          <a:lstStyle>
            <a:lvl1pPr defTabSz="925513" eaLnBrk="0" hangingPunct="0">
              <a:defRPr sz="1200">
                <a:latin typeface="Times New Roman" pitchFamily="18" charset="0"/>
              </a:defRPr>
            </a:lvl1pPr>
          </a:lstStyle>
          <a:p>
            <a:pPr>
              <a:defRPr/>
            </a:pPr>
            <a:endParaRPr lang="en-US"/>
          </a:p>
        </p:txBody>
      </p:sp>
      <p:sp>
        <p:nvSpPr>
          <p:cNvPr id="16387" name="Rectangle 3"/>
          <p:cNvSpPr>
            <a:spLocks noGrp="1" noChangeArrowheads="1"/>
          </p:cNvSpPr>
          <p:nvPr>
            <p:ph type="dt" sz="quarter" idx="1"/>
          </p:nvPr>
        </p:nvSpPr>
        <p:spPr bwMode="auto">
          <a:xfrm>
            <a:off x="3963988" y="0"/>
            <a:ext cx="3033712" cy="465138"/>
          </a:xfrm>
          <a:prstGeom prst="rect">
            <a:avLst/>
          </a:prstGeom>
          <a:noFill/>
          <a:ln w="9525">
            <a:noFill/>
            <a:miter lim="800000"/>
            <a:headEnd/>
            <a:tailEnd/>
          </a:ln>
          <a:effectLst/>
        </p:spPr>
        <p:txBody>
          <a:bodyPr vert="horz" wrap="square" lIns="92590" tIns="46295" rIns="92590" bIns="46295" numCol="1" anchor="t" anchorCtr="0" compatLnSpc="1">
            <a:prstTxWarp prst="textNoShape">
              <a:avLst/>
            </a:prstTxWarp>
          </a:bodyPr>
          <a:lstStyle>
            <a:lvl1pPr algn="r" defTabSz="925513" eaLnBrk="0" hangingPunct="0">
              <a:defRPr sz="1200">
                <a:latin typeface="Times New Roman" pitchFamily="18" charset="0"/>
              </a:defRPr>
            </a:lvl1pPr>
          </a:lstStyle>
          <a:p>
            <a:pPr>
              <a:defRPr/>
            </a:pPr>
            <a:endParaRPr lang="en-US"/>
          </a:p>
        </p:txBody>
      </p:sp>
      <p:sp>
        <p:nvSpPr>
          <p:cNvPr id="16388" name="Rectangle 4"/>
          <p:cNvSpPr>
            <a:spLocks noGrp="1" noChangeArrowheads="1"/>
          </p:cNvSpPr>
          <p:nvPr>
            <p:ph type="ftr" sz="quarter" idx="2"/>
          </p:nvPr>
        </p:nvSpPr>
        <p:spPr bwMode="auto">
          <a:xfrm>
            <a:off x="0" y="8818563"/>
            <a:ext cx="3033713" cy="465137"/>
          </a:xfrm>
          <a:prstGeom prst="rect">
            <a:avLst/>
          </a:prstGeom>
          <a:noFill/>
          <a:ln w="9525">
            <a:noFill/>
            <a:miter lim="800000"/>
            <a:headEnd/>
            <a:tailEnd/>
          </a:ln>
          <a:effectLst/>
        </p:spPr>
        <p:txBody>
          <a:bodyPr vert="horz" wrap="square" lIns="92590" tIns="46295" rIns="92590" bIns="46295" numCol="1" anchor="b" anchorCtr="0" compatLnSpc="1">
            <a:prstTxWarp prst="textNoShape">
              <a:avLst/>
            </a:prstTxWarp>
          </a:bodyPr>
          <a:lstStyle>
            <a:lvl1pPr defTabSz="925513" eaLnBrk="0" hangingPunct="0">
              <a:defRPr sz="1200">
                <a:latin typeface="Times New Roman" pitchFamily="18" charset="0"/>
              </a:defRPr>
            </a:lvl1pPr>
          </a:lstStyle>
          <a:p>
            <a:pPr>
              <a:defRPr/>
            </a:pPr>
            <a:endParaRPr lang="en-US"/>
          </a:p>
        </p:txBody>
      </p:sp>
      <p:sp>
        <p:nvSpPr>
          <p:cNvPr id="16389" name="Rectangle 5"/>
          <p:cNvSpPr>
            <a:spLocks noGrp="1" noChangeArrowheads="1"/>
          </p:cNvSpPr>
          <p:nvPr>
            <p:ph type="sldNum" sz="quarter" idx="3"/>
          </p:nvPr>
        </p:nvSpPr>
        <p:spPr bwMode="auto">
          <a:xfrm>
            <a:off x="3963988" y="8818563"/>
            <a:ext cx="3033712" cy="465137"/>
          </a:xfrm>
          <a:prstGeom prst="rect">
            <a:avLst/>
          </a:prstGeom>
          <a:noFill/>
          <a:ln w="9525">
            <a:noFill/>
            <a:miter lim="800000"/>
            <a:headEnd/>
            <a:tailEnd/>
          </a:ln>
          <a:effectLst/>
        </p:spPr>
        <p:txBody>
          <a:bodyPr vert="horz" wrap="square" lIns="92590" tIns="46295" rIns="92590" bIns="46295" numCol="1" anchor="b" anchorCtr="0" compatLnSpc="1">
            <a:prstTxWarp prst="textNoShape">
              <a:avLst/>
            </a:prstTxWarp>
          </a:bodyPr>
          <a:lstStyle>
            <a:lvl1pPr algn="r" defTabSz="925513" eaLnBrk="0" hangingPunct="0">
              <a:defRPr sz="1200">
                <a:latin typeface="Times New Roman" pitchFamily="18" charset="0"/>
              </a:defRPr>
            </a:lvl1pPr>
          </a:lstStyle>
          <a:p>
            <a:pPr>
              <a:defRPr/>
            </a:pPr>
            <a:fld id="{CA5A85C0-6B5E-459D-AE2E-521F3C552D4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3033713" cy="465138"/>
          </a:xfrm>
          <a:prstGeom prst="rect">
            <a:avLst/>
          </a:prstGeom>
          <a:noFill/>
          <a:ln w="9525">
            <a:noFill/>
            <a:miter lim="800000"/>
            <a:headEnd/>
            <a:tailEnd/>
          </a:ln>
          <a:effectLst/>
        </p:spPr>
        <p:txBody>
          <a:bodyPr vert="horz" wrap="square" lIns="91294" tIns="45647" rIns="91294" bIns="45647" numCol="1" anchor="t" anchorCtr="0" compatLnSpc="1">
            <a:prstTxWarp prst="textNoShape">
              <a:avLst/>
            </a:prstTxWarp>
          </a:bodyPr>
          <a:lstStyle>
            <a:lvl1pPr defTabSz="912813" eaLnBrk="0" hangingPunct="0">
              <a:defRPr sz="1200">
                <a:latin typeface="Times New Roman" pitchFamily="18" charset="0"/>
              </a:defRPr>
            </a:lvl1pPr>
          </a:lstStyle>
          <a:p>
            <a:pPr>
              <a:defRPr/>
            </a:pPr>
            <a:endParaRPr lang="en-US"/>
          </a:p>
        </p:txBody>
      </p:sp>
      <p:sp>
        <p:nvSpPr>
          <p:cNvPr id="94211" name="Rectangle 3"/>
          <p:cNvSpPr>
            <a:spLocks noGrp="1" noChangeArrowheads="1"/>
          </p:cNvSpPr>
          <p:nvPr>
            <p:ph type="dt" idx="1"/>
          </p:nvPr>
        </p:nvSpPr>
        <p:spPr bwMode="auto">
          <a:xfrm>
            <a:off x="3962400" y="0"/>
            <a:ext cx="3033713" cy="465138"/>
          </a:xfrm>
          <a:prstGeom prst="rect">
            <a:avLst/>
          </a:prstGeom>
          <a:noFill/>
          <a:ln w="9525">
            <a:noFill/>
            <a:miter lim="800000"/>
            <a:headEnd/>
            <a:tailEnd/>
          </a:ln>
          <a:effectLst/>
        </p:spPr>
        <p:txBody>
          <a:bodyPr vert="horz" wrap="square" lIns="91294" tIns="45647" rIns="91294" bIns="45647" numCol="1" anchor="t" anchorCtr="0" compatLnSpc="1">
            <a:prstTxWarp prst="textNoShape">
              <a:avLst/>
            </a:prstTxWarp>
          </a:bodyPr>
          <a:lstStyle>
            <a:lvl1pPr algn="r" defTabSz="912813" eaLnBrk="0" hangingPunct="0">
              <a:defRPr sz="1200">
                <a:latin typeface="Times New Roman" pitchFamily="18"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94213"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1294" tIns="45647" rIns="91294" bIns="4564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4214" name="Rectangle 6"/>
          <p:cNvSpPr>
            <a:spLocks noGrp="1" noChangeArrowheads="1"/>
          </p:cNvSpPr>
          <p:nvPr>
            <p:ph type="ftr" sz="quarter" idx="4"/>
          </p:nvPr>
        </p:nvSpPr>
        <p:spPr bwMode="auto">
          <a:xfrm>
            <a:off x="0" y="8816975"/>
            <a:ext cx="3033713" cy="465138"/>
          </a:xfrm>
          <a:prstGeom prst="rect">
            <a:avLst/>
          </a:prstGeom>
          <a:noFill/>
          <a:ln w="9525">
            <a:noFill/>
            <a:miter lim="800000"/>
            <a:headEnd/>
            <a:tailEnd/>
          </a:ln>
          <a:effectLst/>
        </p:spPr>
        <p:txBody>
          <a:bodyPr vert="horz" wrap="square" lIns="91294" tIns="45647" rIns="91294" bIns="45647" numCol="1" anchor="b" anchorCtr="0" compatLnSpc="1">
            <a:prstTxWarp prst="textNoShape">
              <a:avLst/>
            </a:prstTxWarp>
          </a:bodyPr>
          <a:lstStyle>
            <a:lvl1pPr defTabSz="912813" eaLnBrk="0" hangingPunct="0">
              <a:defRPr sz="1200">
                <a:latin typeface="Times New Roman" pitchFamily="18" charset="0"/>
              </a:defRPr>
            </a:lvl1pPr>
          </a:lstStyle>
          <a:p>
            <a:pPr>
              <a:defRPr/>
            </a:pPr>
            <a:endParaRPr lang="en-US"/>
          </a:p>
        </p:txBody>
      </p:sp>
      <p:sp>
        <p:nvSpPr>
          <p:cNvPr id="94215" name="Rectangle 7"/>
          <p:cNvSpPr>
            <a:spLocks noGrp="1" noChangeArrowheads="1"/>
          </p:cNvSpPr>
          <p:nvPr>
            <p:ph type="sldNum" sz="quarter" idx="5"/>
          </p:nvPr>
        </p:nvSpPr>
        <p:spPr bwMode="auto">
          <a:xfrm>
            <a:off x="3962400" y="8816975"/>
            <a:ext cx="3033713" cy="465138"/>
          </a:xfrm>
          <a:prstGeom prst="rect">
            <a:avLst/>
          </a:prstGeom>
          <a:noFill/>
          <a:ln w="9525">
            <a:noFill/>
            <a:miter lim="800000"/>
            <a:headEnd/>
            <a:tailEnd/>
          </a:ln>
          <a:effectLst/>
        </p:spPr>
        <p:txBody>
          <a:bodyPr vert="horz" wrap="square" lIns="91294" tIns="45647" rIns="91294" bIns="45647" numCol="1" anchor="b" anchorCtr="0" compatLnSpc="1">
            <a:prstTxWarp prst="textNoShape">
              <a:avLst/>
            </a:prstTxWarp>
          </a:bodyPr>
          <a:lstStyle>
            <a:lvl1pPr algn="r" defTabSz="912813" eaLnBrk="0" hangingPunct="0">
              <a:defRPr sz="1200">
                <a:latin typeface="Times New Roman" pitchFamily="18" charset="0"/>
              </a:defRPr>
            </a:lvl1pPr>
          </a:lstStyle>
          <a:p>
            <a:pPr>
              <a:defRPr/>
            </a:pPr>
            <a:fld id="{F6EE7F31-12C9-4DD0-9672-1ACB8D1FAA5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6350" y="20638"/>
            <a:ext cx="9144000" cy="6858000"/>
            <a:chOff x="0" y="0"/>
            <a:chExt cx="5760" cy="4320"/>
          </a:xfrm>
        </p:grpSpPr>
        <p:sp>
          <p:nvSpPr>
            <p:cNvPr id="5"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eaLnBrk="0" hangingPunct="0">
                <a:defRPr/>
              </a:pPr>
              <a:endParaRPr lang="en-US"/>
            </a:p>
          </p:txBody>
        </p:sp>
        <p:sp>
          <p:nvSpPr>
            <p:cNvPr id="6"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eaLnBrk="0" hangingPunct="0">
                <a:defRPr/>
              </a:pPr>
              <a:endParaRPr lang="en-US"/>
            </a:p>
          </p:txBody>
        </p:sp>
      </p:grpSp>
      <p:sp>
        <p:nvSpPr>
          <p:cNvPr id="7" name="Freeform 5"/>
          <p:cNvSpPr>
            <a:spLocks/>
          </p:cNvSpPr>
          <p:nvPr/>
        </p:nvSpPr>
        <p:spPr bwMode="hidden">
          <a:xfrm>
            <a:off x="6242050" y="626903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eaLnBrk="0" hangingPunct="0">
              <a:defRPr/>
            </a:pPr>
            <a:endParaRPr lang="en-US"/>
          </a:p>
        </p:txBody>
      </p:sp>
      <p:grpSp>
        <p:nvGrpSpPr>
          <p:cNvPr id="8" name="Group 6"/>
          <p:cNvGrpSpPr>
            <a:grpSpLocks/>
          </p:cNvGrpSpPr>
          <p:nvPr/>
        </p:nvGrpSpPr>
        <p:grpSpPr bwMode="auto">
          <a:xfrm>
            <a:off x="-1588" y="6034088"/>
            <a:ext cx="7845426" cy="850900"/>
            <a:chOff x="0" y="3792"/>
            <a:chExt cx="4942" cy="536"/>
          </a:xfrm>
        </p:grpSpPr>
        <p:sp>
          <p:nvSpPr>
            <p:cNvPr id="9"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eaLnBrk="0" hangingPunct="0">
                <a:defRPr/>
              </a:pPr>
              <a:endParaRPr lang="en-US"/>
            </a:p>
          </p:txBody>
        </p:sp>
        <p:grpSp>
          <p:nvGrpSpPr>
            <p:cNvPr id="10" name="Group 8"/>
            <p:cNvGrpSpPr>
              <a:grpSpLocks/>
            </p:cNvGrpSpPr>
            <p:nvPr userDrawn="1"/>
          </p:nvGrpSpPr>
          <p:grpSpPr bwMode="auto">
            <a:xfrm>
              <a:off x="2486" y="3792"/>
              <a:ext cx="2456" cy="536"/>
              <a:chOff x="2486" y="3792"/>
              <a:chExt cx="2456" cy="536"/>
            </a:xfrm>
          </p:grpSpPr>
          <p:sp>
            <p:nvSpPr>
              <p:cNvPr id="12" name="Freeform 9"/>
              <p:cNvSpPr>
                <a:spLocks/>
              </p:cNvSpPr>
              <p:nvPr userDrawn="1"/>
            </p:nvSpPr>
            <p:spPr bwMode="ltGray">
              <a:xfrm>
                <a:off x="3948" y="3799"/>
                <a:ext cx="994" cy="529"/>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592" y="527"/>
                  </a:cxn>
                  <a:cxn ang="0">
                    <a:pos x="994" y="529"/>
                  </a:cxn>
                  <a:cxn ang="0">
                    <a:pos x="828" y="473"/>
                  </a:cxn>
                  <a:cxn ang="0">
                    <a:pos x="636" y="373"/>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w="9525">
                <a:noFill/>
                <a:round/>
                <a:headEnd/>
                <a:tailEnd/>
              </a:ln>
            </p:spPr>
            <p:txBody>
              <a:bodyPr/>
              <a:lstStyle/>
              <a:p>
                <a:pPr eaLnBrk="0" hangingPunct="0">
                  <a:defRPr/>
                </a:pPr>
                <a:endParaRPr lang="en-US"/>
              </a:p>
            </p:txBody>
          </p:sp>
          <p:sp>
            <p:nvSpPr>
              <p:cNvPr id="13"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eaLnBrk="0" hangingPunct="0">
                  <a:defRPr/>
                </a:pPr>
                <a:endParaRPr lang="en-US"/>
              </a:p>
            </p:txBody>
          </p:sp>
          <p:sp>
            <p:nvSpPr>
              <p:cNvPr id="14"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eaLnBrk="0" hangingPunct="0">
                  <a:defRPr/>
                </a:pPr>
                <a:endParaRPr lang="en-US"/>
              </a:p>
            </p:txBody>
          </p:sp>
          <p:sp>
            <p:nvSpPr>
              <p:cNvPr id="15"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eaLnBrk="0" hangingPunct="0">
                  <a:defRPr/>
                </a:pPr>
                <a:endParaRPr lang="en-US"/>
              </a:p>
            </p:txBody>
          </p:sp>
          <p:sp>
            <p:nvSpPr>
              <p:cNvPr id="16"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eaLnBrk="0" hangingPunct="0">
                  <a:defRPr/>
                </a:pPr>
                <a:endParaRPr lang="en-US"/>
              </a:p>
            </p:txBody>
          </p:sp>
        </p:grpSp>
        <p:sp>
          <p:nvSpPr>
            <p:cNvPr id="11"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eaLnBrk="0" hangingPunct="0">
                <a:defRPr/>
              </a:pPr>
              <a:endParaRPr lang="en-US"/>
            </a:p>
          </p:txBody>
        </p:sp>
      </p:grpSp>
      <p:grpSp>
        <p:nvGrpSpPr>
          <p:cNvPr id="17" name="Group 15"/>
          <p:cNvGrpSpPr>
            <a:grpSpLocks/>
          </p:cNvGrpSpPr>
          <p:nvPr/>
        </p:nvGrpSpPr>
        <p:grpSpPr bwMode="auto">
          <a:xfrm>
            <a:off x="627063" y="6021388"/>
            <a:ext cx="5684837" cy="849312"/>
            <a:chOff x="395" y="3793"/>
            <a:chExt cx="3581" cy="535"/>
          </a:xfrm>
        </p:grpSpPr>
        <p:sp>
          <p:nvSpPr>
            <p:cNvPr id="18" name="Freeform 16"/>
            <p:cNvSpPr>
              <a:spLocks/>
            </p:cNvSpPr>
            <p:nvPr userDrawn="1"/>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eaLnBrk="0" hangingPunct="0">
                <a:defRPr/>
              </a:pPr>
              <a:endParaRPr lang="en-US"/>
            </a:p>
          </p:txBody>
        </p:sp>
        <p:sp>
          <p:nvSpPr>
            <p:cNvPr id="19" name="Freeform 17"/>
            <p:cNvSpPr>
              <a:spLocks/>
            </p:cNvSpPr>
            <p:nvPr userDrawn="1"/>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eaLnBrk="0" hangingPunct="0">
                <a:defRPr/>
              </a:pPr>
              <a:endParaRPr lang="en-US"/>
            </a:p>
          </p:txBody>
        </p:sp>
        <p:sp>
          <p:nvSpPr>
            <p:cNvPr id="20" name="Freeform 18"/>
            <p:cNvSpPr>
              <a:spLocks/>
            </p:cNvSpPr>
            <p:nvPr userDrawn="1"/>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eaLnBrk="0" hangingPunct="0">
                <a:defRPr/>
              </a:pPr>
              <a:endParaRPr lang="en-US"/>
            </a:p>
          </p:txBody>
        </p:sp>
        <p:sp>
          <p:nvSpPr>
            <p:cNvPr id="21" name="Freeform 19"/>
            <p:cNvSpPr>
              <a:spLocks/>
            </p:cNvSpPr>
            <p:nvPr userDrawn="1"/>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eaLnBrk="0" hangingPunct="0">
                <a:defRPr/>
              </a:pPr>
              <a:endParaRPr lang="en-US"/>
            </a:p>
          </p:txBody>
        </p:sp>
        <p:sp>
          <p:nvSpPr>
            <p:cNvPr id="22" name="Freeform 20"/>
            <p:cNvSpPr>
              <a:spLocks/>
            </p:cNvSpPr>
            <p:nvPr userDrawn="1"/>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eaLnBrk="0" hangingPunct="0">
                <a:defRPr/>
              </a:pPr>
              <a:endParaRPr lang="en-US"/>
            </a:p>
          </p:txBody>
        </p:sp>
        <p:sp>
          <p:nvSpPr>
            <p:cNvPr id="23" name="Freeform 21"/>
            <p:cNvSpPr>
              <a:spLocks/>
            </p:cNvSpPr>
            <p:nvPr userDrawn="1"/>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eaLnBrk="0" hangingPunct="0">
                <a:defRPr/>
              </a:pPr>
              <a:endParaRPr lang="en-US"/>
            </a:p>
          </p:txBody>
        </p:sp>
      </p:grpSp>
      <p:sp>
        <p:nvSpPr>
          <p:cNvPr id="209942" name="Rectangle 22"/>
          <p:cNvSpPr>
            <a:spLocks noGrp="1" noChangeArrowheads="1"/>
          </p:cNvSpPr>
          <p:nvPr>
            <p:ph type="ctrTitle" sz="quarter"/>
          </p:nvPr>
        </p:nvSpPr>
        <p:spPr>
          <a:xfrm>
            <a:off x="457200" y="1447800"/>
            <a:ext cx="8229600" cy="1736725"/>
          </a:xfrm>
        </p:spPr>
        <p:txBody>
          <a:bodyPr/>
          <a:lstStyle>
            <a:lvl1pPr>
              <a:defRPr sz="5400"/>
            </a:lvl1pPr>
          </a:lstStyle>
          <a:p>
            <a:r>
              <a:rPr lang="en-US"/>
              <a:t>Click to edit Master title style</a:t>
            </a:r>
          </a:p>
        </p:txBody>
      </p:sp>
      <p:sp>
        <p:nvSpPr>
          <p:cNvPr id="209943" name="Rectangle 23"/>
          <p:cNvSpPr>
            <a:spLocks noGrp="1" noChangeArrowheads="1"/>
          </p:cNvSpPr>
          <p:nvPr>
            <p:ph type="subTitle" sz="quarter" idx="1"/>
          </p:nvPr>
        </p:nvSpPr>
        <p:spPr>
          <a:xfrm>
            <a:off x="1371600" y="3429000"/>
            <a:ext cx="6400800" cy="1752600"/>
          </a:xfrm>
        </p:spPr>
        <p:txBody>
          <a:bodyPr/>
          <a:lstStyle>
            <a:lvl1pPr marL="0" indent="0" algn="ctr">
              <a:buFontTx/>
              <a:buNone/>
              <a:defRPr>
                <a:effectLst>
                  <a:outerShdw blurRad="38100" dist="38100" dir="2700000" algn="tl">
                    <a:srgbClr val="000000"/>
                  </a:outerShdw>
                </a:effectLst>
              </a:defRPr>
            </a:lvl1pPr>
          </a:lstStyle>
          <a:p>
            <a:r>
              <a:rPr lang="en-US"/>
              <a:t>Click to edit Master subtitle style</a:t>
            </a:r>
          </a:p>
        </p:txBody>
      </p:sp>
      <p:sp>
        <p:nvSpPr>
          <p:cNvPr id="24" name="Rectangle 24"/>
          <p:cNvSpPr>
            <a:spLocks noGrp="1" noChangeArrowheads="1"/>
          </p:cNvSpPr>
          <p:nvPr>
            <p:ph type="dt" sz="quarter" idx="10"/>
          </p:nvPr>
        </p:nvSpPr>
        <p:spPr/>
        <p:txBody>
          <a:bodyPr/>
          <a:lstStyle>
            <a:lvl1pPr>
              <a:defRPr/>
            </a:lvl1pPr>
          </a:lstStyle>
          <a:p>
            <a:pPr>
              <a:defRPr/>
            </a:pPr>
            <a:endParaRPr lang="en-US"/>
          </a:p>
        </p:txBody>
      </p:sp>
      <p:sp>
        <p:nvSpPr>
          <p:cNvPr id="25" name="Rectangle 25"/>
          <p:cNvSpPr>
            <a:spLocks noGrp="1" noChangeArrowheads="1"/>
          </p:cNvSpPr>
          <p:nvPr>
            <p:ph type="sldNum" sz="quarter" idx="11"/>
          </p:nvPr>
        </p:nvSpPr>
        <p:spPr/>
        <p:txBody>
          <a:bodyPr/>
          <a:lstStyle>
            <a:lvl1pPr>
              <a:defRPr/>
            </a:lvl1pPr>
          </a:lstStyle>
          <a:p>
            <a:pPr>
              <a:defRPr/>
            </a:pPr>
            <a:fld id="{671FFF78-DB0C-490A-BEC9-19AF2733EE68}" type="slidenum">
              <a:rPr lang="en-US"/>
              <a:pPr>
                <a:defRPr/>
              </a:pPr>
              <a:t>‹#›</a:t>
            </a:fld>
            <a:endParaRPr lang="en-US"/>
          </a:p>
        </p:txBody>
      </p:sp>
      <p:sp>
        <p:nvSpPr>
          <p:cNvPr id="26" name="Rectangle 26"/>
          <p:cNvSpPr>
            <a:spLocks noGrp="1" noChangeArrowheads="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4"/>
          <p:cNvSpPr>
            <a:spLocks noGrp="1" noChangeArrowheads="1"/>
          </p:cNvSpPr>
          <p:nvPr>
            <p:ph type="dt" sz="half" idx="10"/>
          </p:nvPr>
        </p:nvSpPr>
        <p:spPr>
          <a:ln/>
        </p:spPr>
        <p:txBody>
          <a:bodyPr/>
          <a:lstStyle>
            <a:lvl1pPr>
              <a:defRPr/>
            </a:lvl1pPr>
          </a:lstStyle>
          <a:p>
            <a:pPr>
              <a:defRPr/>
            </a:pPr>
            <a:endParaRPr lang="en-US"/>
          </a:p>
        </p:txBody>
      </p:sp>
      <p:sp>
        <p:nvSpPr>
          <p:cNvPr id="5" name="Rectangle 25"/>
          <p:cNvSpPr>
            <a:spLocks noGrp="1" noChangeArrowheads="1"/>
          </p:cNvSpPr>
          <p:nvPr>
            <p:ph type="ftr" sz="quarter" idx="11"/>
          </p:nvPr>
        </p:nvSpPr>
        <p:spPr>
          <a:ln/>
        </p:spPr>
        <p:txBody>
          <a:bodyPr/>
          <a:lstStyle>
            <a:lvl1pPr>
              <a:defRPr/>
            </a:lvl1pPr>
          </a:lstStyle>
          <a:p>
            <a:pPr>
              <a:defRPr/>
            </a:pPr>
            <a:endParaRPr lang="en-US"/>
          </a:p>
        </p:txBody>
      </p:sp>
      <p:sp>
        <p:nvSpPr>
          <p:cNvPr id="6" name="Rectangle 26"/>
          <p:cNvSpPr>
            <a:spLocks noGrp="1" noChangeArrowheads="1"/>
          </p:cNvSpPr>
          <p:nvPr>
            <p:ph type="sldNum" sz="quarter" idx="12"/>
          </p:nvPr>
        </p:nvSpPr>
        <p:spPr>
          <a:ln/>
        </p:spPr>
        <p:txBody>
          <a:bodyPr/>
          <a:lstStyle>
            <a:lvl1pPr>
              <a:defRPr/>
            </a:lvl1pPr>
          </a:lstStyle>
          <a:p>
            <a:pPr>
              <a:defRPr/>
            </a:pPr>
            <a:fld id="{18B246F9-9886-43EF-B927-9F634236B3C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4"/>
          <p:cNvSpPr>
            <a:spLocks noGrp="1" noChangeArrowheads="1"/>
          </p:cNvSpPr>
          <p:nvPr>
            <p:ph type="dt" sz="half" idx="10"/>
          </p:nvPr>
        </p:nvSpPr>
        <p:spPr>
          <a:ln/>
        </p:spPr>
        <p:txBody>
          <a:bodyPr/>
          <a:lstStyle>
            <a:lvl1pPr>
              <a:defRPr/>
            </a:lvl1pPr>
          </a:lstStyle>
          <a:p>
            <a:pPr>
              <a:defRPr/>
            </a:pPr>
            <a:endParaRPr lang="en-US"/>
          </a:p>
        </p:txBody>
      </p:sp>
      <p:sp>
        <p:nvSpPr>
          <p:cNvPr id="5" name="Rectangle 25"/>
          <p:cNvSpPr>
            <a:spLocks noGrp="1" noChangeArrowheads="1"/>
          </p:cNvSpPr>
          <p:nvPr>
            <p:ph type="ftr" sz="quarter" idx="11"/>
          </p:nvPr>
        </p:nvSpPr>
        <p:spPr>
          <a:ln/>
        </p:spPr>
        <p:txBody>
          <a:bodyPr/>
          <a:lstStyle>
            <a:lvl1pPr>
              <a:defRPr/>
            </a:lvl1pPr>
          </a:lstStyle>
          <a:p>
            <a:pPr>
              <a:defRPr/>
            </a:pPr>
            <a:endParaRPr lang="en-US"/>
          </a:p>
        </p:txBody>
      </p:sp>
      <p:sp>
        <p:nvSpPr>
          <p:cNvPr id="6" name="Rectangle 26"/>
          <p:cNvSpPr>
            <a:spLocks noGrp="1" noChangeArrowheads="1"/>
          </p:cNvSpPr>
          <p:nvPr>
            <p:ph type="sldNum" sz="quarter" idx="12"/>
          </p:nvPr>
        </p:nvSpPr>
        <p:spPr>
          <a:ln/>
        </p:spPr>
        <p:txBody>
          <a:bodyPr/>
          <a:lstStyle>
            <a:lvl1pPr>
              <a:defRPr/>
            </a:lvl1pPr>
          </a:lstStyle>
          <a:p>
            <a:pPr>
              <a:defRPr/>
            </a:pPr>
            <a:fld id="{CE6AD458-B44F-40A7-B2FA-4E63C2643AD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28600"/>
            <a:ext cx="8229600" cy="586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4"/>
          <p:cNvSpPr>
            <a:spLocks noGrp="1" noChangeArrowheads="1"/>
          </p:cNvSpPr>
          <p:nvPr>
            <p:ph type="dt" sz="half" idx="10"/>
          </p:nvPr>
        </p:nvSpPr>
        <p:spPr>
          <a:ln/>
        </p:spPr>
        <p:txBody>
          <a:bodyPr/>
          <a:lstStyle>
            <a:lvl1pPr>
              <a:defRPr/>
            </a:lvl1pPr>
          </a:lstStyle>
          <a:p>
            <a:pPr>
              <a:defRPr/>
            </a:pPr>
            <a:endParaRPr lang="en-US"/>
          </a:p>
        </p:txBody>
      </p:sp>
      <p:sp>
        <p:nvSpPr>
          <p:cNvPr id="4" name="Rectangle 25"/>
          <p:cNvSpPr>
            <a:spLocks noGrp="1" noChangeArrowheads="1"/>
          </p:cNvSpPr>
          <p:nvPr>
            <p:ph type="ftr" sz="quarter" idx="11"/>
          </p:nvPr>
        </p:nvSpPr>
        <p:spPr>
          <a:ln/>
        </p:spPr>
        <p:txBody>
          <a:bodyPr/>
          <a:lstStyle>
            <a:lvl1pPr>
              <a:defRPr/>
            </a:lvl1pPr>
          </a:lstStyle>
          <a:p>
            <a:pPr>
              <a:defRPr/>
            </a:pPr>
            <a:endParaRPr lang="en-US"/>
          </a:p>
        </p:txBody>
      </p:sp>
      <p:sp>
        <p:nvSpPr>
          <p:cNvPr id="5" name="Rectangle 26"/>
          <p:cNvSpPr>
            <a:spLocks noGrp="1" noChangeArrowheads="1"/>
          </p:cNvSpPr>
          <p:nvPr>
            <p:ph type="sldNum" sz="quarter" idx="12"/>
          </p:nvPr>
        </p:nvSpPr>
        <p:spPr>
          <a:ln/>
        </p:spPr>
        <p:txBody>
          <a:bodyPr/>
          <a:lstStyle>
            <a:lvl1pPr>
              <a:defRPr/>
            </a:lvl1pPr>
          </a:lstStyle>
          <a:p>
            <a:pPr>
              <a:defRPr/>
            </a:pPr>
            <a:fld id="{89FE7117-62CB-4AB7-B01F-885C7D7D2E1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600200"/>
            <a:ext cx="8229600" cy="4495800"/>
          </a:xfrm>
        </p:spPr>
        <p:txBody>
          <a:bodyPr/>
          <a:lstStyle/>
          <a:p>
            <a:pPr lvl="0"/>
            <a:endParaRPr lang="en-US" noProof="0" smtClean="0"/>
          </a:p>
        </p:txBody>
      </p:sp>
      <p:sp>
        <p:nvSpPr>
          <p:cNvPr id="4" name="Rectangle 24"/>
          <p:cNvSpPr>
            <a:spLocks noGrp="1" noChangeArrowheads="1"/>
          </p:cNvSpPr>
          <p:nvPr>
            <p:ph type="dt" sz="half" idx="10"/>
          </p:nvPr>
        </p:nvSpPr>
        <p:spPr>
          <a:ln/>
        </p:spPr>
        <p:txBody>
          <a:bodyPr/>
          <a:lstStyle>
            <a:lvl1pPr>
              <a:defRPr/>
            </a:lvl1pPr>
          </a:lstStyle>
          <a:p>
            <a:pPr>
              <a:defRPr/>
            </a:pPr>
            <a:endParaRPr lang="en-US"/>
          </a:p>
        </p:txBody>
      </p:sp>
      <p:sp>
        <p:nvSpPr>
          <p:cNvPr id="5" name="Rectangle 25"/>
          <p:cNvSpPr>
            <a:spLocks noGrp="1" noChangeArrowheads="1"/>
          </p:cNvSpPr>
          <p:nvPr>
            <p:ph type="ftr" sz="quarter" idx="11"/>
          </p:nvPr>
        </p:nvSpPr>
        <p:spPr>
          <a:ln/>
        </p:spPr>
        <p:txBody>
          <a:bodyPr/>
          <a:lstStyle>
            <a:lvl1pPr>
              <a:defRPr/>
            </a:lvl1pPr>
          </a:lstStyle>
          <a:p>
            <a:pPr>
              <a:defRPr/>
            </a:pPr>
            <a:endParaRPr lang="en-US"/>
          </a:p>
        </p:txBody>
      </p:sp>
      <p:sp>
        <p:nvSpPr>
          <p:cNvPr id="6" name="Rectangle 26"/>
          <p:cNvSpPr>
            <a:spLocks noGrp="1" noChangeArrowheads="1"/>
          </p:cNvSpPr>
          <p:nvPr>
            <p:ph type="sldNum" sz="quarter" idx="12"/>
          </p:nvPr>
        </p:nvSpPr>
        <p:spPr>
          <a:ln/>
        </p:spPr>
        <p:txBody>
          <a:bodyPr/>
          <a:lstStyle>
            <a:lvl1pPr>
              <a:defRPr/>
            </a:lvl1pPr>
          </a:lstStyle>
          <a:p>
            <a:pPr>
              <a:defRPr/>
            </a:pPr>
            <a:fld id="{FB019F8C-4612-4E48-9F92-5AA44AD053A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4"/>
          <p:cNvSpPr>
            <a:spLocks noGrp="1" noChangeArrowheads="1"/>
          </p:cNvSpPr>
          <p:nvPr>
            <p:ph type="dt" sz="half" idx="10"/>
          </p:nvPr>
        </p:nvSpPr>
        <p:spPr>
          <a:ln/>
        </p:spPr>
        <p:txBody>
          <a:bodyPr/>
          <a:lstStyle>
            <a:lvl1pPr>
              <a:defRPr/>
            </a:lvl1pPr>
          </a:lstStyle>
          <a:p>
            <a:pPr>
              <a:defRPr/>
            </a:pPr>
            <a:endParaRPr lang="en-US"/>
          </a:p>
        </p:txBody>
      </p:sp>
      <p:sp>
        <p:nvSpPr>
          <p:cNvPr id="6" name="Rectangle 25"/>
          <p:cNvSpPr>
            <a:spLocks noGrp="1" noChangeArrowheads="1"/>
          </p:cNvSpPr>
          <p:nvPr>
            <p:ph type="ftr" sz="quarter" idx="11"/>
          </p:nvPr>
        </p:nvSpPr>
        <p:spPr>
          <a:ln/>
        </p:spPr>
        <p:txBody>
          <a:bodyPr/>
          <a:lstStyle>
            <a:lvl1pPr>
              <a:defRPr/>
            </a:lvl1pPr>
          </a:lstStyle>
          <a:p>
            <a:pPr>
              <a:defRPr/>
            </a:pPr>
            <a:endParaRPr lang="en-US"/>
          </a:p>
        </p:txBody>
      </p:sp>
      <p:sp>
        <p:nvSpPr>
          <p:cNvPr id="7" name="Rectangle 26"/>
          <p:cNvSpPr>
            <a:spLocks noGrp="1" noChangeArrowheads="1"/>
          </p:cNvSpPr>
          <p:nvPr>
            <p:ph type="sldNum" sz="quarter" idx="12"/>
          </p:nvPr>
        </p:nvSpPr>
        <p:spPr>
          <a:ln/>
        </p:spPr>
        <p:txBody>
          <a:bodyPr/>
          <a:lstStyle>
            <a:lvl1pPr>
              <a:defRPr/>
            </a:lvl1pPr>
          </a:lstStyle>
          <a:p>
            <a:pPr>
              <a:defRPr/>
            </a:pPr>
            <a:fld id="{1FB271F0-08FD-4DF5-87DB-F3002802313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4"/>
          <p:cNvSpPr>
            <a:spLocks noGrp="1" noChangeArrowheads="1"/>
          </p:cNvSpPr>
          <p:nvPr>
            <p:ph type="dt" sz="half" idx="10"/>
          </p:nvPr>
        </p:nvSpPr>
        <p:spPr>
          <a:ln/>
        </p:spPr>
        <p:txBody>
          <a:bodyPr/>
          <a:lstStyle>
            <a:lvl1pPr>
              <a:defRPr/>
            </a:lvl1pPr>
          </a:lstStyle>
          <a:p>
            <a:pPr>
              <a:defRPr/>
            </a:pPr>
            <a:endParaRPr lang="en-US"/>
          </a:p>
        </p:txBody>
      </p:sp>
      <p:sp>
        <p:nvSpPr>
          <p:cNvPr id="5" name="Rectangle 25"/>
          <p:cNvSpPr>
            <a:spLocks noGrp="1" noChangeArrowheads="1"/>
          </p:cNvSpPr>
          <p:nvPr>
            <p:ph type="ftr" sz="quarter" idx="11"/>
          </p:nvPr>
        </p:nvSpPr>
        <p:spPr>
          <a:ln/>
        </p:spPr>
        <p:txBody>
          <a:bodyPr/>
          <a:lstStyle>
            <a:lvl1pPr>
              <a:defRPr/>
            </a:lvl1pPr>
          </a:lstStyle>
          <a:p>
            <a:pPr>
              <a:defRPr/>
            </a:pPr>
            <a:endParaRPr lang="en-US"/>
          </a:p>
        </p:txBody>
      </p:sp>
      <p:sp>
        <p:nvSpPr>
          <p:cNvPr id="6" name="Rectangle 26"/>
          <p:cNvSpPr>
            <a:spLocks noGrp="1" noChangeArrowheads="1"/>
          </p:cNvSpPr>
          <p:nvPr>
            <p:ph type="sldNum" sz="quarter" idx="12"/>
          </p:nvPr>
        </p:nvSpPr>
        <p:spPr>
          <a:ln/>
        </p:spPr>
        <p:txBody>
          <a:bodyPr/>
          <a:lstStyle>
            <a:lvl1pPr>
              <a:defRPr/>
            </a:lvl1pPr>
          </a:lstStyle>
          <a:p>
            <a:pPr>
              <a:defRPr/>
            </a:pPr>
            <a:fld id="{8B494801-B193-4E50-B13B-9AAD71D1E33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4"/>
          <p:cNvSpPr>
            <a:spLocks noGrp="1" noChangeArrowheads="1"/>
          </p:cNvSpPr>
          <p:nvPr>
            <p:ph type="dt" sz="half" idx="10"/>
          </p:nvPr>
        </p:nvSpPr>
        <p:spPr>
          <a:ln/>
        </p:spPr>
        <p:txBody>
          <a:bodyPr/>
          <a:lstStyle>
            <a:lvl1pPr>
              <a:defRPr/>
            </a:lvl1pPr>
          </a:lstStyle>
          <a:p>
            <a:pPr>
              <a:defRPr/>
            </a:pPr>
            <a:endParaRPr lang="en-US"/>
          </a:p>
        </p:txBody>
      </p:sp>
      <p:sp>
        <p:nvSpPr>
          <p:cNvPr id="5" name="Rectangle 25"/>
          <p:cNvSpPr>
            <a:spLocks noGrp="1" noChangeArrowheads="1"/>
          </p:cNvSpPr>
          <p:nvPr>
            <p:ph type="ftr" sz="quarter" idx="11"/>
          </p:nvPr>
        </p:nvSpPr>
        <p:spPr>
          <a:ln/>
        </p:spPr>
        <p:txBody>
          <a:bodyPr/>
          <a:lstStyle>
            <a:lvl1pPr>
              <a:defRPr/>
            </a:lvl1pPr>
          </a:lstStyle>
          <a:p>
            <a:pPr>
              <a:defRPr/>
            </a:pPr>
            <a:endParaRPr lang="en-US"/>
          </a:p>
        </p:txBody>
      </p:sp>
      <p:sp>
        <p:nvSpPr>
          <p:cNvPr id="6" name="Rectangle 26"/>
          <p:cNvSpPr>
            <a:spLocks noGrp="1" noChangeArrowheads="1"/>
          </p:cNvSpPr>
          <p:nvPr>
            <p:ph type="sldNum" sz="quarter" idx="12"/>
          </p:nvPr>
        </p:nvSpPr>
        <p:spPr>
          <a:ln/>
        </p:spPr>
        <p:txBody>
          <a:bodyPr/>
          <a:lstStyle>
            <a:lvl1pPr>
              <a:defRPr/>
            </a:lvl1pPr>
          </a:lstStyle>
          <a:p>
            <a:pPr>
              <a:defRPr/>
            </a:pPr>
            <a:fld id="{D01EBD71-641C-41E2-A567-8ACB10FC891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4"/>
          <p:cNvSpPr>
            <a:spLocks noGrp="1" noChangeArrowheads="1"/>
          </p:cNvSpPr>
          <p:nvPr>
            <p:ph type="dt" sz="half" idx="10"/>
          </p:nvPr>
        </p:nvSpPr>
        <p:spPr>
          <a:ln/>
        </p:spPr>
        <p:txBody>
          <a:bodyPr/>
          <a:lstStyle>
            <a:lvl1pPr>
              <a:defRPr/>
            </a:lvl1pPr>
          </a:lstStyle>
          <a:p>
            <a:pPr>
              <a:defRPr/>
            </a:pPr>
            <a:endParaRPr lang="en-US"/>
          </a:p>
        </p:txBody>
      </p:sp>
      <p:sp>
        <p:nvSpPr>
          <p:cNvPr id="6" name="Rectangle 25"/>
          <p:cNvSpPr>
            <a:spLocks noGrp="1" noChangeArrowheads="1"/>
          </p:cNvSpPr>
          <p:nvPr>
            <p:ph type="ftr" sz="quarter" idx="11"/>
          </p:nvPr>
        </p:nvSpPr>
        <p:spPr>
          <a:ln/>
        </p:spPr>
        <p:txBody>
          <a:bodyPr/>
          <a:lstStyle>
            <a:lvl1pPr>
              <a:defRPr/>
            </a:lvl1pPr>
          </a:lstStyle>
          <a:p>
            <a:pPr>
              <a:defRPr/>
            </a:pPr>
            <a:endParaRPr lang="en-US"/>
          </a:p>
        </p:txBody>
      </p:sp>
      <p:sp>
        <p:nvSpPr>
          <p:cNvPr id="7" name="Rectangle 26"/>
          <p:cNvSpPr>
            <a:spLocks noGrp="1" noChangeArrowheads="1"/>
          </p:cNvSpPr>
          <p:nvPr>
            <p:ph type="sldNum" sz="quarter" idx="12"/>
          </p:nvPr>
        </p:nvSpPr>
        <p:spPr>
          <a:ln/>
        </p:spPr>
        <p:txBody>
          <a:bodyPr/>
          <a:lstStyle>
            <a:lvl1pPr>
              <a:defRPr/>
            </a:lvl1pPr>
          </a:lstStyle>
          <a:p>
            <a:pPr>
              <a:defRPr/>
            </a:pPr>
            <a:fld id="{4C18DE5C-2C4E-4F91-ADF5-D83CB2F2014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4"/>
          <p:cNvSpPr>
            <a:spLocks noGrp="1" noChangeArrowheads="1"/>
          </p:cNvSpPr>
          <p:nvPr>
            <p:ph type="dt" sz="half" idx="10"/>
          </p:nvPr>
        </p:nvSpPr>
        <p:spPr>
          <a:ln/>
        </p:spPr>
        <p:txBody>
          <a:bodyPr/>
          <a:lstStyle>
            <a:lvl1pPr>
              <a:defRPr/>
            </a:lvl1pPr>
          </a:lstStyle>
          <a:p>
            <a:pPr>
              <a:defRPr/>
            </a:pPr>
            <a:endParaRPr lang="en-US"/>
          </a:p>
        </p:txBody>
      </p:sp>
      <p:sp>
        <p:nvSpPr>
          <p:cNvPr id="8" name="Rectangle 25"/>
          <p:cNvSpPr>
            <a:spLocks noGrp="1" noChangeArrowheads="1"/>
          </p:cNvSpPr>
          <p:nvPr>
            <p:ph type="ftr" sz="quarter" idx="11"/>
          </p:nvPr>
        </p:nvSpPr>
        <p:spPr>
          <a:ln/>
        </p:spPr>
        <p:txBody>
          <a:bodyPr/>
          <a:lstStyle>
            <a:lvl1pPr>
              <a:defRPr/>
            </a:lvl1pPr>
          </a:lstStyle>
          <a:p>
            <a:pPr>
              <a:defRPr/>
            </a:pPr>
            <a:endParaRPr lang="en-US"/>
          </a:p>
        </p:txBody>
      </p:sp>
      <p:sp>
        <p:nvSpPr>
          <p:cNvPr id="9" name="Rectangle 26"/>
          <p:cNvSpPr>
            <a:spLocks noGrp="1" noChangeArrowheads="1"/>
          </p:cNvSpPr>
          <p:nvPr>
            <p:ph type="sldNum" sz="quarter" idx="12"/>
          </p:nvPr>
        </p:nvSpPr>
        <p:spPr>
          <a:ln/>
        </p:spPr>
        <p:txBody>
          <a:bodyPr/>
          <a:lstStyle>
            <a:lvl1pPr>
              <a:defRPr/>
            </a:lvl1pPr>
          </a:lstStyle>
          <a:p>
            <a:pPr>
              <a:defRPr/>
            </a:pPr>
            <a:fld id="{2D83DFD6-C87B-4F2E-AD3E-090AD1BA074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4"/>
          <p:cNvSpPr>
            <a:spLocks noGrp="1" noChangeArrowheads="1"/>
          </p:cNvSpPr>
          <p:nvPr>
            <p:ph type="dt" sz="half" idx="10"/>
          </p:nvPr>
        </p:nvSpPr>
        <p:spPr>
          <a:ln/>
        </p:spPr>
        <p:txBody>
          <a:bodyPr/>
          <a:lstStyle>
            <a:lvl1pPr>
              <a:defRPr/>
            </a:lvl1pPr>
          </a:lstStyle>
          <a:p>
            <a:pPr>
              <a:defRPr/>
            </a:pPr>
            <a:endParaRPr lang="en-US"/>
          </a:p>
        </p:txBody>
      </p:sp>
      <p:sp>
        <p:nvSpPr>
          <p:cNvPr id="4" name="Rectangle 25"/>
          <p:cNvSpPr>
            <a:spLocks noGrp="1" noChangeArrowheads="1"/>
          </p:cNvSpPr>
          <p:nvPr>
            <p:ph type="ftr" sz="quarter" idx="11"/>
          </p:nvPr>
        </p:nvSpPr>
        <p:spPr>
          <a:ln/>
        </p:spPr>
        <p:txBody>
          <a:bodyPr/>
          <a:lstStyle>
            <a:lvl1pPr>
              <a:defRPr/>
            </a:lvl1pPr>
          </a:lstStyle>
          <a:p>
            <a:pPr>
              <a:defRPr/>
            </a:pPr>
            <a:endParaRPr lang="en-US"/>
          </a:p>
        </p:txBody>
      </p:sp>
      <p:sp>
        <p:nvSpPr>
          <p:cNvPr id="5" name="Rectangle 26"/>
          <p:cNvSpPr>
            <a:spLocks noGrp="1" noChangeArrowheads="1"/>
          </p:cNvSpPr>
          <p:nvPr>
            <p:ph type="sldNum" sz="quarter" idx="12"/>
          </p:nvPr>
        </p:nvSpPr>
        <p:spPr>
          <a:ln/>
        </p:spPr>
        <p:txBody>
          <a:bodyPr/>
          <a:lstStyle>
            <a:lvl1pPr>
              <a:defRPr/>
            </a:lvl1pPr>
          </a:lstStyle>
          <a:p>
            <a:pPr>
              <a:defRPr/>
            </a:pPr>
            <a:fld id="{9255A8AE-A564-4B82-ADE2-FD4CBAE5427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4"/>
          <p:cNvSpPr>
            <a:spLocks noGrp="1" noChangeArrowheads="1"/>
          </p:cNvSpPr>
          <p:nvPr>
            <p:ph type="dt" sz="half" idx="10"/>
          </p:nvPr>
        </p:nvSpPr>
        <p:spPr>
          <a:ln/>
        </p:spPr>
        <p:txBody>
          <a:bodyPr/>
          <a:lstStyle>
            <a:lvl1pPr>
              <a:defRPr/>
            </a:lvl1pPr>
          </a:lstStyle>
          <a:p>
            <a:pPr>
              <a:defRPr/>
            </a:pPr>
            <a:endParaRPr lang="en-US"/>
          </a:p>
        </p:txBody>
      </p:sp>
      <p:sp>
        <p:nvSpPr>
          <p:cNvPr id="3" name="Rectangle 25"/>
          <p:cNvSpPr>
            <a:spLocks noGrp="1" noChangeArrowheads="1"/>
          </p:cNvSpPr>
          <p:nvPr>
            <p:ph type="ftr" sz="quarter" idx="11"/>
          </p:nvPr>
        </p:nvSpPr>
        <p:spPr>
          <a:ln/>
        </p:spPr>
        <p:txBody>
          <a:bodyPr/>
          <a:lstStyle>
            <a:lvl1pPr>
              <a:defRPr/>
            </a:lvl1pPr>
          </a:lstStyle>
          <a:p>
            <a:pPr>
              <a:defRPr/>
            </a:pPr>
            <a:endParaRPr lang="en-US"/>
          </a:p>
        </p:txBody>
      </p:sp>
      <p:sp>
        <p:nvSpPr>
          <p:cNvPr id="4" name="Rectangle 26"/>
          <p:cNvSpPr>
            <a:spLocks noGrp="1" noChangeArrowheads="1"/>
          </p:cNvSpPr>
          <p:nvPr>
            <p:ph type="sldNum" sz="quarter" idx="12"/>
          </p:nvPr>
        </p:nvSpPr>
        <p:spPr>
          <a:ln/>
        </p:spPr>
        <p:txBody>
          <a:bodyPr/>
          <a:lstStyle>
            <a:lvl1pPr>
              <a:defRPr/>
            </a:lvl1pPr>
          </a:lstStyle>
          <a:p>
            <a:pPr>
              <a:defRPr/>
            </a:pPr>
            <a:fld id="{9AE824C2-DAA6-4AB9-BA29-3E799A9D58E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4"/>
          <p:cNvSpPr>
            <a:spLocks noGrp="1" noChangeArrowheads="1"/>
          </p:cNvSpPr>
          <p:nvPr>
            <p:ph type="dt" sz="half" idx="10"/>
          </p:nvPr>
        </p:nvSpPr>
        <p:spPr>
          <a:ln/>
        </p:spPr>
        <p:txBody>
          <a:bodyPr/>
          <a:lstStyle>
            <a:lvl1pPr>
              <a:defRPr/>
            </a:lvl1pPr>
          </a:lstStyle>
          <a:p>
            <a:pPr>
              <a:defRPr/>
            </a:pPr>
            <a:endParaRPr lang="en-US"/>
          </a:p>
        </p:txBody>
      </p:sp>
      <p:sp>
        <p:nvSpPr>
          <p:cNvPr id="6" name="Rectangle 25"/>
          <p:cNvSpPr>
            <a:spLocks noGrp="1" noChangeArrowheads="1"/>
          </p:cNvSpPr>
          <p:nvPr>
            <p:ph type="ftr" sz="quarter" idx="11"/>
          </p:nvPr>
        </p:nvSpPr>
        <p:spPr>
          <a:ln/>
        </p:spPr>
        <p:txBody>
          <a:bodyPr/>
          <a:lstStyle>
            <a:lvl1pPr>
              <a:defRPr/>
            </a:lvl1pPr>
          </a:lstStyle>
          <a:p>
            <a:pPr>
              <a:defRPr/>
            </a:pPr>
            <a:endParaRPr lang="en-US"/>
          </a:p>
        </p:txBody>
      </p:sp>
      <p:sp>
        <p:nvSpPr>
          <p:cNvPr id="7" name="Rectangle 26"/>
          <p:cNvSpPr>
            <a:spLocks noGrp="1" noChangeArrowheads="1"/>
          </p:cNvSpPr>
          <p:nvPr>
            <p:ph type="sldNum" sz="quarter" idx="12"/>
          </p:nvPr>
        </p:nvSpPr>
        <p:spPr>
          <a:ln/>
        </p:spPr>
        <p:txBody>
          <a:bodyPr/>
          <a:lstStyle>
            <a:lvl1pPr>
              <a:defRPr/>
            </a:lvl1pPr>
          </a:lstStyle>
          <a:p>
            <a:pPr>
              <a:defRPr/>
            </a:pPr>
            <a:fld id="{B55B1E5E-A781-4835-8A58-A797640B457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4"/>
          <p:cNvSpPr>
            <a:spLocks noGrp="1" noChangeArrowheads="1"/>
          </p:cNvSpPr>
          <p:nvPr>
            <p:ph type="dt" sz="half" idx="10"/>
          </p:nvPr>
        </p:nvSpPr>
        <p:spPr>
          <a:ln/>
        </p:spPr>
        <p:txBody>
          <a:bodyPr/>
          <a:lstStyle>
            <a:lvl1pPr>
              <a:defRPr/>
            </a:lvl1pPr>
          </a:lstStyle>
          <a:p>
            <a:pPr>
              <a:defRPr/>
            </a:pPr>
            <a:endParaRPr lang="en-US"/>
          </a:p>
        </p:txBody>
      </p:sp>
      <p:sp>
        <p:nvSpPr>
          <p:cNvPr id="6" name="Rectangle 25"/>
          <p:cNvSpPr>
            <a:spLocks noGrp="1" noChangeArrowheads="1"/>
          </p:cNvSpPr>
          <p:nvPr>
            <p:ph type="ftr" sz="quarter" idx="11"/>
          </p:nvPr>
        </p:nvSpPr>
        <p:spPr>
          <a:ln/>
        </p:spPr>
        <p:txBody>
          <a:bodyPr/>
          <a:lstStyle>
            <a:lvl1pPr>
              <a:defRPr/>
            </a:lvl1pPr>
          </a:lstStyle>
          <a:p>
            <a:pPr>
              <a:defRPr/>
            </a:pPr>
            <a:endParaRPr lang="en-US"/>
          </a:p>
        </p:txBody>
      </p:sp>
      <p:sp>
        <p:nvSpPr>
          <p:cNvPr id="7" name="Rectangle 26"/>
          <p:cNvSpPr>
            <a:spLocks noGrp="1" noChangeArrowheads="1"/>
          </p:cNvSpPr>
          <p:nvPr>
            <p:ph type="sldNum" sz="quarter" idx="12"/>
          </p:nvPr>
        </p:nvSpPr>
        <p:spPr>
          <a:ln/>
        </p:spPr>
        <p:txBody>
          <a:bodyPr/>
          <a:lstStyle>
            <a:lvl1pPr>
              <a:defRPr/>
            </a:lvl1pPr>
          </a:lstStyle>
          <a:p>
            <a:pPr>
              <a:defRPr/>
            </a:pPr>
            <a:fld id="{4C46FF0B-0701-4826-8D9E-F72ECBD0452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19458" name="Group 2"/>
          <p:cNvGrpSpPr>
            <a:grpSpLocks/>
          </p:cNvGrpSpPr>
          <p:nvPr/>
        </p:nvGrpSpPr>
        <p:grpSpPr bwMode="auto">
          <a:xfrm>
            <a:off x="0" y="0"/>
            <a:ext cx="9144000" cy="6858000"/>
            <a:chOff x="0" y="0"/>
            <a:chExt cx="5760" cy="4320"/>
          </a:xfrm>
        </p:grpSpPr>
        <p:sp>
          <p:nvSpPr>
            <p:cNvPr id="208899"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eaLnBrk="0" hangingPunct="0">
                <a:defRPr/>
              </a:pPr>
              <a:endParaRPr lang="en-US"/>
            </a:p>
          </p:txBody>
        </p:sp>
        <p:sp>
          <p:nvSpPr>
            <p:cNvPr id="208900"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eaLnBrk="0" hangingPunct="0">
                <a:defRPr/>
              </a:pPr>
              <a:endParaRPr lang="en-US"/>
            </a:p>
          </p:txBody>
        </p:sp>
      </p:grpSp>
      <p:sp>
        <p:nvSpPr>
          <p:cNvPr id="208901" name="Freeform 5"/>
          <p:cNvSpPr>
            <a:spLocks/>
          </p:cNvSpPr>
          <p:nvPr/>
        </p:nvSpPr>
        <p:spPr bwMode="hidden">
          <a:xfrm>
            <a:off x="6248400" y="626268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eaLnBrk="0" hangingPunct="0">
              <a:defRPr/>
            </a:pPr>
            <a:endParaRPr lang="en-US"/>
          </a:p>
        </p:txBody>
      </p:sp>
      <p:grpSp>
        <p:nvGrpSpPr>
          <p:cNvPr id="19460" name="Group 6"/>
          <p:cNvGrpSpPr>
            <a:grpSpLocks/>
          </p:cNvGrpSpPr>
          <p:nvPr/>
        </p:nvGrpSpPr>
        <p:grpSpPr bwMode="auto">
          <a:xfrm>
            <a:off x="0" y="6019800"/>
            <a:ext cx="7848600" cy="857250"/>
            <a:chOff x="0" y="3792"/>
            <a:chExt cx="4944" cy="540"/>
          </a:xfrm>
        </p:grpSpPr>
        <p:sp>
          <p:nvSpPr>
            <p:cNvPr id="208903"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eaLnBrk="0" hangingPunct="0">
                <a:defRPr/>
              </a:pPr>
              <a:endParaRPr lang="en-US"/>
            </a:p>
          </p:txBody>
        </p:sp>
        <p:grpSp>
          <p:nvGrpSpPr>
            <p:cNvPr id="19474" name="Group 8"/>
            <p:cNvGrpSpPr>
              <a:grpSpLocks/>
            </p:cNvGrpSpPr>
            <p:nvPr userDrawn="1"/>
          </p:nvGrpSpPr>
          <p:grpSpPr bwMode="auto">
            <a:xfrm>
              <a:off x="2486" y="3792"/>
              <a:ext cx="2458" cy="540"/>
              <a:chOff x="2486" y="3792"/>
              <a:chExt cx="2458" cy="540"/>
            </a:xfrm>
          </p:grpSpPr>
          <p:sp>
            <p:nvSpPr>
              <p:cNvPr id="208905" name="Freeform 9"/>
              <p:cNvSpPr>
                <a:spLocks/>
              </p:cNvSpPr>
              <p:nvPr userDrawn="1"/>
            </p:nvSpPr>
            <p:spPr bwMode="ltGray">
              <a:xfrm>
                <a:off x="3948" y="3799"/>
                <a:ext cx="996" cy="533"/>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612" y="533"/>
                  </a:cxn>
                  <a:cxn ang="0">
                    <a:pos x="996" y="529"/>
                  </a:cxn>
                  <a:cxn ang="0">
                    <a:pos x="828" y="473"/>
                  </a:cxn>
                  <a:cxn ang="0">
                    <a:pos x="636" y="373"/>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w="9525">
                <a:noFill/>
                <a:round/>
                <a:headEnd/>
                <a:tailEnd/>
              </a:ln>
            </p:spPr>
            <p:txBody>
              <a:bodyPr/>
              <a:lstStyle/>
              <a:p>
                <a:pPr eaLnBrk="0" hangingPunct="0">
                  <a:defRPr/>
                </a:pPr>
                <a:endParaRPr lang="en-US"/>
              </a:p>
            </p:txBody>
          </p:sp>
          <p:sp>
            <p:nvSpPr>
              <p:cNvPr id="208906"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eaLnBrk="0" hangingPunct="0">
                  <a:defRPr/>
                </a:pPr>
                <a:endParaRPr lang="en-US"/>
              </a:p>
            </p:txBody>
          </p:sp>
          <p:sp>
            <p:nvSpPr>
              <p:cNvPr id="208907"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eaLnBrk="0" hangingPunct="0">
                  <a:defRPr/>
                </a:pPr>
                <a:endParaRPr lang="en-US"/>
              </a:p>
            </p:txBody>
          </p:sp>
          <p:sp>
            <p:nvSpPr>
              <p:cNvPr id="208908"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eaLnBrk="0" hangingPunct="0">
                  <a:defRPr/>
                </a:pPr>
                <a:endParaRPr lang="en-US"/>
              </a:p>
            </p:txBody>
          </p:sp>
          <p:sp>
            <p:nvSpPr>
              <p:cNvPr id="208909"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eaLnBrk="0" hangingPunct="0">
                  <a:defRPr/>
                </a:pPr>
                <a:endParaRPr lang="en-US"/>
              </a:p>
            </p:txBody>
          </p:sp>
        </p:grpSp>
        <p:sp>
          <p:nvSpPr>
            <p:cNvPr id="208910"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eaLnBrk="0" hangingPunct="0">
                <a:defRPr/>
              </a:pPr>
              <a:endParaRPr lang="en-US"/>
            </a:p>
          </p:txBody>
        </p:sp>
      </p:grpSp>
      <p:grpSp>
        <p:nvGrpSpPr>
          <p:cNvPr id="19461" name="Group 15"/>
          <p:cNvGrpSpPr>
            <a:grpSpLocks/>
          </p:cNvGrpSpPr>
          <p:nvPr/>
        </p:nvGrpSpPr>
        <p:grpSpPr bwMode="auto">
          <a:xfrm>
            <a:off x="627063" y="6021388"/>
            <a:ext cx="5684837" cy="849312"/>
            <a:chOff x="395" y="3793"/>
            <a:chExt cx="3581" cy="535"/>
          </a:xfrm>
        </p:grpSpPr>
        <p:sp>
          <p:nvSpPr>
            <p:cNvPr id="208912" name="Freeform 16"/>
            <p:cNvSpPr>
              <a:spLocks/>
            </p:cNvSpPr>
            <p:nvPr/>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eaLnBrk="0" hangingPunct="0">
                <a:defRPr/>
              </a:pPr>
              <a:endParaRPr lang="en-US"/>
            </a:p>
          </p:txBody>
        </p:sp>
        <p:sp>
          <p:nvSpPr>
            <p:cNvPr id="208913" name="Freeform 17"/>
            <p:cNvSpPr>
              <a:spLocks/>
            </p:cNvSpPr>
            <p:nvPr/>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eaLnBrk="0" hangingPunct="0">
                <a:defRPr/>
              </a:pPr>
              <a:endParaRPr lang="en-US"/>
            </a:p>
          </p:txBody>
        </p:sp>
        <p:sp>
          <p:nvSpPr>
            <p:cNvPr id="208914" name="Freeform 18"/>
            <p:cNvSpPr>
              <a:spLocks/>
            </p:cNvSpPr>
            <p:nvPr/>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eaLnBrk="0" hangingPunct="0">
                <a:defRPr/>
              </a:pPr>
              <a:endParaRPr lang="en-US"/>
            </a:p>
          </p:txBody>
        </p:sp>
        <p:sp>
          <p:nvSpPr>
            <p:cNvPr id="208915" name="Freeform 19"/>
            <p:cNvSpPr>
              <a:spLocks/>
            </p:cNvSpPr>
            <p:nvPr/>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eaLnBrk="0" hangingPunct="0">
                <a:defRPr/>
              </a:pPr>
              <a:endParaRPr lang="en-US"/>
            </a:p>
          </p:txBody>
        </p:sp>
        <p:sp>
          <p:nvSpPr>
            <p:cNvPr id="208916" name="Freeform 20"/>
            <p:cNvSpPr>
              <a:spLocks/>
            </p:cNvSpPr>
            <p:nvPr/>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eaLnBrk="0" hangingPunct="0">
                <a:defRPr/>
              </a:pPr>
              <a:endParaRPr lang="en-US"/>
            </a:p>
          </p:txBody>
        </p:sp>
        <p:sp>
          <p:nvSpPr>
            <p:cNvPr id="208917" name="Freeform 21"/>
            <p:cNvSpPr>
              <a:spLocks/>
            </p:cNvSpPr>
            <p:nvPr/>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eaLnBrk="0" hangingPunct="0">
                <a:defRPr/>
              </a:pPr>
              <a:endParaRPr lang="en-US"/>
            </a:p>
          </p:txBody>
        </p:sp>
      </p:grpSp>
      <p:sp>
        <p:nvSpPr>
          <p:cNvPr id="208918" name="Rectangle 22"/>
          <p:cNvSpPr>
            <a:spLocks noGrp="1" noChangeArrowheads="1"/>
          </p:cNvSpPr>
          <p:nvPr>
            <p:ph type="title"/>
          </p:nvPr>
        </p:nvSpPr>
        <p:spPr bwMode="auto">
          <a:xfrm>
            <a:off x="457200" y="228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9463" name="Rectangle 23"/>
          <p:cNvSpPr>
            <a:spLocks noGrp="1" noChangeArrowheads="1"/>
          </p:cNvSpPr>
          <p:nvPr>
            <p:ph type="body" idx="1"/>
          </p:nvPr>
        </p:nvSpPr>
        <p:spPr bwMode="auto">
          <a:xfrm>
            <a:off x="457200" y="16002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8920" name="Rectangle 2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defRPr>
            </a:lvl1pPr>
          </a:lstStyle>
          <a:p>
            <a:pPr>
              <a:defRPr/>
            </a:pPr>
            <a:endParaRPr lang="en-US"/>
          </a:p>
        </p:txBody>
      </p:sp>
      <p:sp>
        <p:nvSpPr>
          <p:cNvPr id="208921" name="Rectangle 2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defRPr>
            </a:lvl1pPr>
          </a:lstStyle>
          <a:p>
            <a:pPr>
              <a:defRPr/>
            </a:pPr>
            <a:endParaRPr lang="en-US"/>
          </a:p>
        </p:txBody>
      </p:sp>
      <p:sp>
        <p:nvSpPr>
          <p:cNvPr id="208922" name="Rectangle 2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pPr>
              <a:defRPr/>
            </a:pPr>
            <a:fld id="{BF8D5AA7-8512-4F6A-B613-2FE61D266DC1}"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14" r:id="rId1"/>
    <p:sldLayoutId id="2147483713" r:id="rId2"/>
    <p:sldLayoutId id="2147483712" r:id="rId3"/>
    <p:sldLayoutId id="2147483711" r:id="rId4"/>
    <p:sldLayoutId id="2147483710" r:id="rId5"/>
    <p:sldLayoutId id="2147483709" r:id="rId6"/>
    <p:sldLayoutId id="2147483708" r:id="rId7"/>
    <p:sldLayoutId id="2147483707" r:id="rId8"/>
    <p:sldLayoutId id="2147483706" r:id="rId9"/>
    <p:sldLayoutId id="2147483705" r:id="rId10"/>
    <p:sldLayoutId id="2147483704" r:id="rId11"/>
    <p:sldLayoutId id="2147483703" r:id="rId12"/>
    <p:sldLayoutId id="2147483702" r:id="rId13"/>
    <p:sldLayoutId id="2147483701" r:id="rId14"/>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defRPr>
      </a:lvl5pPr>
      <a:lvl6pPr marL="2514600" indent="-228600" algn="l" rtl="0" fontAlgn="base">
        <a:spcBef>
          <a:spcPct val="20000"/>
        </a:spcBef>
        <a:spcAft>
          <a:spcPct val="0"/>
        </a:spcAft>
        <a:buClr>
          <a:schemeClr val="tx2"/>
        </a:buClr>
        <a:buChar char="•"/>
        <a:defRPr sz="2000">
          <a:solidFill>
            <a:schemeClr val="tx1"/>
          </a:solidFill>
          <a:latin typeface="+mn-lt"/>
        </a:defRPr>
      </a:lvl6pPr>
      <a:lvl7pPr marL="2971800" indent="-228600" algn="l" rtl="0" fontAlgn="base">
        <a:spcBef>
          <a:spcPct val="20000"/>
        </a:spcBef>
        <a:spcAft>
          <a:spcPct val="0"/>
        </a:spcAft>
        <a:buClr>
          <a:schemeClr val="tx2"/>
        </a:buClr>
        <a:buChar char="•"/>
        <a:defRPr sz="2000">
          <a:solidFill>
            <a:schemeClr val="tx1"/>
          </a:solidFill>
          <a:latin typeface="+mn-lt"/>
        </a:defRPr>
      </a:lvl7pPr>
      <a:lvl8pPr marL="3429000" indent="-228600" algn="l" rtl="0" fontAlgn="base">
        <a:spcBef>
          <a:spcPct val="20000"/>
        </a:spcBef>
        <a:spcAft>
          <a:spcPct val="0"/>
        </a:spcAft>
        <a:buClr>
          <a:schemeClr val="tx2"/>
        </a:buClr>
        <a:buChar char="•"/>
        <a:defRPr sz="2000">
          <a:solidFill>
            <a:schemeClr val="tx1"/>
          </a:solidFill>
          <a:latin typeface="+mn-lt"/>
        </a:defRPr>
      </a:lvl8pPr>
      <a:lvl9pPr marL="3886200" indent="-228600" algn="l" rtl="0" fontAlgn="base">
        <a:spcBef>
          <a:spcPct val="20000"/>
        </a:spcBef>
        <a:spcAft>
          <a:spcPct val="0"/>
        </a:spcAft>
        <a:buClr>
          <a:schemeClr val="tx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jpe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image" Target="../media/image17.png"/><Relationship Id="rId5" Type="http://schemas.openxmlformats.org/officeDocument/2006/relationships/image" Target="../media/image3.jpeg"/><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4.xml"/><Relationship Id="rId1" Type="http://schemas.openxmlformats.org/officeDocument/2006/relationships/vmlDrawing" Target="../drawings/vmlDrawing3.v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4.xml"/><Relationship Id="rId1" Type="http://schemas.openxmlformats.org/officeDocument/2006/relationships/video" Target="file:///\\homes-s\documents\Server_Files\DRI\CEMP\Outreach\DRI%20Open%20House%202009\atmospheric%20tests.m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video" Target="file:///\\homes-s\documents\Server_Files\DRI\CEMP\Presentation%20stuff\Presentations\apple%20houses.m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52400" y="685800"/>
            <a:ext cx="8686800" cy="1143000"/>
          </a:xfrm>
        </p:spPr>
        <p:txBody>
          <a:bodyPr/>
          <a:lstStyle/>
          <a:p>
            <a:pPr eaLnBrk="1" hangingPunct="1"/>
            <a:r>
              <a:rPr lang="en-US" sz="3200" b="1" dirty="0" smtClean="0">
                <a:solidFill>
                  <a:srgbClr val="FF0066"/>
                </a:solidFill>
                <a:latin typeface="Bookman Old Style" pitchFamily="18" charset="0"/>
              </a:rPr>
              <a:t> </a:t>
            </a:r>
            <a:br>
              <a:rPr lang="en-US" sz="3200" b="1" dirty="0" smtClean="0">
                <a:solidFill>
                  <a:srgbClr val="FF0066"/>
                </a:solidFill>
                <a:latin typeface="Bookman Old Style" pitchFamily="18" charset="0"/>
              </a:rPr>
            </a:br>
            <a:r>
              <a:rPr lang="en-US" sz="2800" b="1" dirty="0" smtClean="0">
                <a:latin typeface="Tahoma" pitchFamily="34" charset="0"/>
              </a:rPr>
              <a:t>A Brief History of the </a:t>
            </a:r>
            <a:r>
              <a:rPr lang="en-US" sz="2800" b="1" dirty="0" smtClean="0">
                <a:latin typeface="Tahoma" pitchFamily="34" charset="0"/>
              </a:rPr>
              <a:t>Community Environmental Monitoring </a:t>
            </a:r>
            <a:r>
              <a:rPr lang="en-US" sz="2800" b="1" dirty="0" smtClean="0">
                <a:latin typeface="Tahoma" pitchFamily="34" charset="0"/>
              </a:rPr>
              <a:t>Program</a:t>
            </a:r>
            <a:r>
              <a:rPr lang="en-US" sz="2800" b="1" dirty="0" smtClean="0">
                <a:latin typeface="Tahoma" pitchFamily="34" charset="0"/>
              </a:rPr>
              <a:t/>
            </a:r>
            <a:br>
              <a:rPr lang="en-US" sz="2800" b="1" dirty="0" smtClean="0">
                <a:latin typeface="Tahoma" pitchFamily="34" charset="0"/>
              </a:rPr>
            </a:br>
            <a:r>
              <a:rPr lang="en-US" sz="2800" b="1" dirty="0" smtClean="0">
                <a:solidFill>
                  <a:srgbClr val="FF0000"/>
                </a:solidFill>
                <a:latin typeface="Bookman Old Style" pitchFamily="18" charset="0"/>
              </a:rPr>
              <a:t/>
            </a:r>
            <a:br>
              <a:rPr lang="en-US" sz="2800" b="1" dirty="0" smtClean="0">
                <a:solidFill>
                  <a:srgbClr val="FF0000"/>
                </a:solidFill>
                <a:latin typeface="Bookman Old Style" pitchFamily="18" charset="0"/>
              </a:rPr>
            </a:br>
            <a:r>
              <a:rPr lang="en-US" sz="2000" b="1" dirty="0" smtClean="0">
                <a:solidFill>
                  <a:srgbClr val="FF0000"/>
                </a:solidFill>
                <a:latin typeface="Tahoma" pitchFamily="34" charset="0"/>
                <a:cs typeface="Tahoma" pitchFamily="34" charset="0"/>
              </a:rPr>
              <a:t>CEMP 30th</a:t>
            </a:r>
            <a:r>
              <a:rPr lang="en-US" sz="2000" b="1" baseline="30000" dirty="0" smtClean="0">
                <a:solidFill>
                  <a:srgbClr val="FF0000"/>
                </a:solidFill>
                <a:latin typeface="Tahoma" pitchFamily="34" charset="0"/>
                <a:cs typeface="Tahoma" pitchFamily="34" charset="0"/>
              </a:rPr>
              <a:t> </a:t>
            </a:r>
            <a:r>
              <a:rPr lang="en-US" sz="2000" b="1" dirty="0" smtClean="0">
                <a:solidFill>
                  <a:srgbClr val="FF0000"/>
                </a:solidFill>
                <a:latin typeface="Tahoma" pitchFamily="34" charset="0"/>
              </a:rPr>
              <a:t>Anniversary Workshop</a:t>
            </a:r>
            <a:r>
              <a:rPr lang="en-US" sz="2000" b="1" dirty="0" smtClean="0">
                <a:solidFill>
                  <a:srgbClr val="FF0000"/>
                </a:solidFill>
                <a:latin typeface="Tahoma" pitchFamily="34" charset="0"/>
              </a:rPr>
              <a:t/>
            </a:r>
            <a:br>
              <a:rPr lang="en-US" sz="2000" b="1" dirty="0" smtClean="0">
                <a:solidFill>
                  <a:srgbClr val="FF0000"/>
                </a:solidFill>
                <a:latin typeface="Tahoma" pitchFamily="34" charset="0"/>
              </a:rPr>
            </a:br>
            <a:r>
              <a:rPr lang="en-US" sz="2000" b="1" dirty="0" smtClean="0">
                <a:solidFill>
                  <a:srgbClr val="FF0000"/>
                </a:solidFill>
                <a:latin typeface="Tahoma" pitchFamily="34" charset="0"/>
              </a:rPr>
              <a:t>Brian Head, Utah</a:t>
            </a:r>
            <a:r>
              <a:rPr lang="en-US" sz="2000" b="1" dirty="0" smtClean="0">
                <a:solidFill>
                  <a:srgbClr val="FF0000"/>
                </a:solidFill>
                <a:latin typeface="Tahoma" pitchFamily="34" charset="0"/>
              </a:rPr>
              <a:t/>
            </a:r>
            <a:br>
              <a:rPr lang="en-US" sz="2000" b="1" dirty="0" smtClean="0">
                <a:solidFill>
                  <a:srgbClr val="FF0000"/>
                </a:solidFill>
                <a:latin typeface="Tahoma" pitchFamily="34" charset="0"/>
              </a:rPr>
            </a:br>
            <a:r>
              <a:rPr lang="en-US" sz="2000" b="1" dirty="0" smtClean="0">
                <a:solidFill>
                  <a:srgbClr val="FF0000"/>
                </a:solidFill>
                <a:latin typeface="Tahoma" pitchFamily="34" charset="0"/>
              </a:rPr>
              <a:t>July 25-28, 2011</a:t>
            </a:r>
            <a:endParaRPr lang="en-US" sz="2000" b="1" dirty="0" smtClean="0">
              <a:solidFill>
                <a:srgbClr val="FF0000"/>
              </a:solidFill>
              <a:latin typeface="Tahoma" pitchFamily="34" charset="0"/>
            </a:endParaRPr>
          </a:p>
        </p:txBody>
      </p:sp>
      <p:sp>
        <p:nvSpPr>
          <p:cNvPr id="1028" name="Rectangle 6"/>
          <p:cNvSpPr>
            <a:spLocks noChangeArrowheads="1"/>
          </p:cNvSpPr>
          <p:nvPr/>
        </p:nvSpPr>
        <p:spPr bwMode="auto">
          <a:xfrm>
            <a:off x="1219200" y="4843463"/>
            <a:ext cx="6553200" cy="1754187"/>
          </a:xfrm>
          <a:prstGeom prst="rect">
            <a:avLst/>
          </a:prstGeom>
          <a:noFill/>
          <a:ln w="9525">
            <a:noFill/>
            <a:miter lim="800000"/>
            <a:headEnd/>
            <a:tailEnd/>
          </a:ln>
        </p:spPr>
        <p:txBody>
          <a:bodyPr>
            <a:spAutoFit/>
          </a:bodyPr>
          <a:lstStyle/>
          <a:p>
            <a:pPr algn="ctr" eaLnBrk="0" hangingPunct="0"/>
            <a:r>
              <a:rPr lang="en-US" b="1" dirty="0">
                <a:solidFill>
                  <a:schemeClr val="tx2"/>
                </a:solidFill>
                <a:latin typeface="Tahoma" pitchFamily="34" charset="0"/>
              </a:rPr>
              <a:t>William “Ted” Hartwell</a:t>
            </a:r>
          </a:p>
          <a:p>
            <a:pPr algn="ctr" eaLnBrk="0" hangingPunct="0"/>
            <a:r>
              <a:rPr lang="en-US" b="1" dirty="0">
                <a:solidFill>
                  <a:schemeClr val="tx2"/>
                </a:solidFill>
                <a:latin typeface="Tahoma" pitchFamily="34" charset="0"/>
              </a:rPr>
              <a:t>David S. Shafer</a:t>
            </a:r>
          </a:p>
          <a:p>
            <a:pPr algn="ctr" eaLnBrk="0" hangingPunct="0"/>
            <a:endParaRPr lang="en-US" b="1" dirty="0">
              <a:solidFill>
                <a:schemeClr val="tx2"/>
              </a:solidFill>
              <a:latin typeface="Tahoma" pitchFamily="34" charset="0"/>
            </a:endParaRPr>
          </a:p>
          <a:p>
            <a:pPr algn="ctr" eaLnBrk="0" hangingPunct="0"/>
            <a:r>
              <a:rPr lang="en-US" b="1" dirty="0">
                <a:solidFill>
                  <a:srgbClr val="FF0000"/>
                </a:solidFill>
                <a:latin typeface="Tahoma" pitchFamily="34" charset="0"/>
              </a:rPr>
              <a:t>Desert Research Institute</a:t>
            </a:r>
          </a:p>
          <a:p>
            <a:pPr algn="ctr" eaLnBrk="0" hangingPunct="0"/>
            <a:r>
              <a:rPr lang="en-US" b="1" dirty="0">
                <a:solidFill>
                  <a:srgbClr val="FF0000"/>
                </a:solidFill>
                <a:latin typeface="Tahoma" pitchFamily="34" charset="0"/>
              </a:rPr>
              <a:t>Nevada System of Higher Education</a:t>
            </a:r>
          </a:p>
          <a:p>
            <a:pPr algn="ctr" eaLnBrk="0" hangingPunct="0"/>
            <a:r>
              <a:rPr lang="en-US" b="1" dirty="0">
                <a:solidFill>
                  <a:srgbClr val="FF0000"/>
                </a:solidFill>
                <a:latin typeface="Tahoma" pitchFamily="34" charset="0"/>
              </a:rPr>
              <a:t>Las Vegas, Nevada</a:t>
            </a:r>
          </a:p>
        </p:txBody>
      </p:sp>
      <p:pic>
        <p:nvPicPr>
          <p:cNvPr id="1029" name="Picture 9" descr="2002 DRI logo"/>
          <p:cNvPicPr>
            <a:picLocks noChangeAspect="1" noChangeArrowheads="1"/>
          </p:cNvPicPr>
          <p:nvPr/>
        </p:nvPicPr>
        <p:blipFill>
          <a:blip r:embed="rId3" cstate="print"/>
          <a:srcRect/>
          <a:stretch>
            <a:fillRect/>
          </a:stretch>
        </p:blipFill>
        <p:spPr bwMode="auto">
          <a:xfrm>
            <a:off x="152400" y="5516563"/>
            <a:ext cx="1981200" cy="1192212"/>
          </a:xfrm>
          <a:prstGeom prst="rect">
            <a:avLst/>
          </a:prstGeom>
          <a:noFill/>
          <a:ln w="9525">
            <a:noFill/>
            <a:miter lim="800000"/>
            <a:headEnd/>
            <a:tailEnd/>
          </a:ln>
        </p:spPr>
      </p:pic>
      <p:graphicFrame>
        <p:nvGraphicFramePr>
          <p:cNvPr id="1026" name="Object 18"/>
          <p:cNvGraphicFramePr>
            <a:graphicFrameLocks noChangeAspect="1"/>
          </p:cNvGraphicFramePr>
          <p:nvPr>
            <p:ph idx="1"/>
          </p:nvPr>
        </p:nvGraphicFramePr>
        <p:xfrm>
          <a:off x="3429000" y="2895600"/>
          <a:ext cx="2022475" cy="1814513"/>
        </p:xfrm>
        <a:graphic>
          <a:graphicData uri="http://schemas.openxmlformats.org/presentationml/2006/ole">
            <p:oleObj spid="_x0000_s1026" name="Photo Editor Photo" r:id="rId4" imgW="4533333" imgH="3943901" progId="">
              <p:embed/>
            </p:oleObj>
          </a:graphicData>
        </a:graphic>
      </p:graphicFrame>
      <p:pic>
        <p:nvPicPr>
          <p:cNvPr id="1030" name="Picture 20" descr="NNSA LOGO2"/>
          <p:cNvPicPr>
            <a:picLocks noChangeAspect="1" noChangeArrowheads="1"/>
          </p:cNvPicPr>
          <p:nvPr/>
        </p:nvPicPr>
        <p:blipFill>
          <a:blip r:embed="rId5" cstate="print"/>
          <a:srcRect/>
          <a:stretch>
            <a:fillRect/>
          </a:stretch>
        </p:blipFill>
        <p:spPr bwMode="auto">
          <a:xfrm>
            <a:off x="6705600" y="5694363"/>
            <a:ext cx="2286000" cy="1038225"/>
          </a:xfrm>
          <a:prstGeom prst="rect">
            <a:avLst/>
          </a:prstGeom>
          <a:noFill/>
          <a:ln w="9525">
            <a:no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4"/>
          <p:cNvSpPr>
            <a:spLocks noChangeArrowheads="1"/>
          </p:cNvSpPr>
          <p:nvPr/>
        </p:nvSpPr>
        <p:spPr bwMode="auto">
          <a:xfrm>
            <a:off x="304800" y="762000"/>
            <a:ext cx="8686800" cy="579438"/>
          </a:xfrm>
          <a:prstGeom prst="rect">
            <a:avLst/>
          </a:prstGeom>
          <a:noFill/>
          <a:ln w="9525">
            <a:noFill/>
            <a:miter lim="800000"/>
            <a:headEnd/>
            <a:tailEnd/>
          </a:ln>
          <a:effectLst/>
        </p:spPr>
        <p:txBody>
          <a:bodyPr>
            <a:spAutoFit/>
          </a:bodyPr>
          <a:lstStyle/>
          <a:p>
            <a:pPr algn="ctr">
              <a:defRPr/>
            </a:pPr>
            <a:r>
              <a:rPr lang="en-US" sz="3200" b="1">
                <a:solidFill>
                  <a:srgbClr val="FF0066"/>
                </a:solidFill>
                <a:effectLst>
                  <a:outerShdw blurRad="38100" dist="38100" dir="2700000" algn="tl">
                    <a:srgbClr val="000000"/>
                  </a:outerShdw>
                </a:effectLst>
                <a:latin typeface="Tahoma" pitchFamily="34" charset="0"/>
              </a:rPr>
              <a:t>Three Mile Island</a:t>
            </a:r>
          </a:p>
        </p:txBody>
      </p:sp>
      <p:sp>
        <p:nvSpPr>
          <p:cNvPr id="28674" name="Text Box 5"/>
          <p:cNvSpPr txBox="1">
            <a:spLocks noChangeArrowheads="1"/>
          </p:cNvSpPr>
          <p:nvPr/>
        </p:nvSpPr>
        <p:spPr bwMode="auto">
          <a:xfrm>
            <a:off x="152400" y="1752600"/>
            <a:ext cx="4038600" cy="3444875"/>
          </a:xfrm>
          <a:prstGeom prst="rect">
            <a:avLst/>
          </a:prstGeom>
          <a:noFill/>
          <a:ln w="9525">
            <a:noFill/>
            <a:miter lim="800000"/>
            <a:headEnd/>
            <a:tailEnd/>
          </a:ln>
        </p:spPr>
        <p:txBody>
          <a:bodyPr>
            <a:spAutoFit/>
          </a:bodyPr>
          <a:lstStyle/>
          <a:p>
            <a:pPr>
              <a:spcBef>
                <a:spcPct val="50000"/>
              </a:spcBef>
            </a:pPr>
            <a:r>
              <a:rPr lang="en-US" sz="2000" b="1">
                <a:latin typeface="Tahoma" pitchFamily="34" charset="0"/>
              </a:rPr>
              <a:t>-1979 accident at Three Mile Island in Pennsylvania and associated media coverage enhanced public fear of “all things nuclear”</a:t>
            </a:r>
          </a:p>
          <a:p>
            <a:pPr>
              <a:spcBef>
                <a:spcPct val="50000"/>
              </a:spcBef>
            </a:pPr>
            <a:r>
              <a:rPr lang="en-US" sz="2000" b="1">
                <a:latin typeface="Tahoma" pitchFamily="34" charset="0"/>
              </a:rPr>
              <a:t>-Citizens Monitoring Network implemented involving public stakeholders</a:t>
            </a:r>
          </a:p>
          <a:p>
            <a:pPr>
              <a:spcBef>
                <a:spcPct val="50000"/>
              </a:spcBef>
            </a:pPr>
            <a:r>
              <a:rPr lang="en-US" sz="2000" b="1">
                <a:latin typeface="Tahoma" pitchFamily="34" charset="0"/>
              </a:rPr>
              <a:t>-CEMP modeled in part after this program</a:t>
            </a:r>
            <a:endParaRPr lang="en-US" sz="2000" b="1">
              <a:latin typeface="Bookman Old Style" pitchFamily="18" charset="0"/>
            </a:endParaRPr>
          </a:p>
        </p:txBody>
      </p:sp>
      <p:pic>
        <p:nvPicPr>
          <p:cNvPr id="28675" name="Picture 6" descr="TMI"/>
          <p:cNvPicPr>
            <a:picLocks noChangeAspect="1" noChangeArrowheads="1"/>
          </p:cNvPicPr>
          <p:nvPr/>
        </p:nvPicPr>
        <p:blipFill>
          <a:blip r:embed="rId2" cstate="print"/>
          <a:srcRect/>
          <a:stretch>
            <a:fillRect/>
          </a:stretch>
        </p:blipFill>
        <p:spPr bwMode="auto">
          <a:xfrm>
            <a:off x="4343400" y="1752600"/>
            <a:ext cx="4343400" cy="3446463"/>
          </a:xfrm>
          <a:prstGeom prst="rect">
            <a:avLst/>
          </a:prstGeom>
          <a:noFill/>
          <a:ln w="28575">
            <a:solidFill>
              <a:schemeClr val="tx1"/>
            </a:solidFill>
            <a:miter lim="800000"/>
            <a:headEnd/>
            <a:tailEnd/>
          </a:ln>
        </p:spPr>
      </p:pic>
      <p:sp>
        <p:nvSpPr>
          <p:cNvPr id="28676" name="Text Box 8"/>
          <p:cNvSpPr txBox="1">
            <a:spLocks noChangeArrowheads="1"/>
          </p:cNvSpPr>
          <p:nvPr/>
        </p:nvSpPr>
        <p:spPr bwMode="auto">
          <a:xfrm>
            <a:off x="4708525" y="4800600"/>
            <a:ext cx="3673475" cy="274638"/>
          </a:xfrm>
          <a:prstGeom prst="rect">
            <a:avLst/>
          </a:prstGeom>
          <a:noFill/>
          <a:ln w="9525">
            <a:noFill/>
            <a:miter lim="800000"/>
            <a:headEnd/>
            <a:tailEnd/>
          </a:ln>
        </p:spPr>
        <p:txBody>
          <a:bodyPr>
            <a:spAutoFit/>
          </a:bodyPr>
          <a:lstStyle/>
          <a:p>
            <a:pPr algn="ctr"/>
            <a:r>
              <a:rPr lang="en-US" sz="1200" b="1">
                <a:latin typeface="Tahoma" pitchFamily="34" charset="0"/>
              </a:rPr>
              <a:t>Three Mile Island Plant in 1996</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0" y="350838"/>
            <a:ext cx="9144000" cy="892175"/>
          </a:xfrm>
        </p:spPr>
        <p:txBody>
          <a:bodyPr anchor="b"/>
          <a:lstStyle/>
          <a:p>
            <a:pPr eaLnBrk="1" hangingPunct="1"/>
            <a:r>
              <a:rPr lang="en-US" sz="2800" b="1" smtClean="0">
                <a:solidFill>
                  <a:srgbClr val="FF0066"/>
                </a:solidFill>
                <a:effectLst/>
                <a:latin typeface="Tahoma" pitchFamily="34" charset="0"/>
              </a:rPr>
              <a:t>Community Environmental Monitoring Program</a:t>
            </a:r>
          </a:p>
        </p:txBody>
      </p:sp>
      <p:sp>
        <p:nvSpPr>
          <p:cNvPr id="29698" name="Text Box 3"/>
          <p:cNvSpPr>
            <a:spLocks noGrp="1" noChangeArrowheads="1"/>
          </p:cNvSpPr>
          <p:nvPr>
            <p:ph type="body" idx="1"/>
          </p:nvPr>
        </p:nvSpPr>
        <p:spPr/>
        <p:txBody>
          <a:bodyPr/>
          <a:lstStyle/>
          <a:p>
            <a:pPr eaLnBrk="1" hangingPunct="1">
              <a:lnSpc>
                <a:spcPct val="80000"/>
              </a:lnSpc>
              <a:spcBef>
                <a:spcPct val="50000"/>
              </a:spcBef>
              <a:buClrTx/>
              <a:buFontTx/>
              <a:buNone/>
            </a:pPr>
            <a:r>
              <a:rPr lang="en-US" sz="2000" b="1" smtClean="0"/>
              <a:t>	-	</a:t>
            </a:r>
            <a:r>
              <a:rPr lang="en-US" sz="2000" smtClean="0">
                <a:latin typeface="Tahoma" pitchFamily="34" charset="0"/>
              </a:rPr>
              <a:t>Established in 1981 </a:t>
            </a:r>
          </a:p>
          <a:p>
            <a:pPr eaLnBrk="1" hangingPunct="1">
              <a:lnSpc>
                <a:spcPct val="80000"/>
              </a:lnSpc>
              <a:spcBef>
                <a:spcPct val="50000"/>
              </a:spcBef>
              <a:buClrTx/>
              <a:buFontTx/>
              <a:buNone/>
            </a:pPr>
            <a:r>
              <a:rPr lang="en-US" sz="2000" smtClean="0">
                <a:latin typeface="Tahoma" pitchFamily="34" charset="0"/>
              </a:rPr>
              <a:t>	-	Facilitates communication between the Department of	Energy, National Nuclear Security Administration 	(DOE/NNSA) and the communities surrounding the 	Nevada National Security Site (NNSS) </a:t>
            </a:r>
          </a:p>
          <a:p>
            <a:pPr eaLnBrk="1" hangingPunct="1">
              <a:lnSpc>
                <a:spcPct val="80000"/>
              </a:lnSpc>
              <a:spcBef>
                <a:spcPct val="50000"/>
              </a:spcBef>
              <a:buClrTx/>
              <a:buFontTx/>
              <a:buNone/>
            </a:pPr>
            <a:r>
              <a:rPr lang="en-US" sz="2000" smtClean="0">
                <a:latin typeface="Tahoma" pitchFamily="34" charset="0"/>
              </a:rPr>
              <a:t>	-	Increases accessibility to and transparency of monitoring data </a:t>
            </a:r>
          </a:p>
          <a:p>
            <a:pPr eaLnBrk="1" hangingPunct="1">
              <a:lnSpc>
                <a:spcPct val="80000"/>
              </a:lnSpc>
              <a:spcBef>
                <a:spcPct val="50000"/>
              </a:spcBef>
              <a:buClrTx/>
              <a:buFontTx/>
              <a:buNone/>
            </a:pPr>
            <a:r>
              <a:rPr lang="en-US" sz="2000" smtClean="0">
                <a:latin typeface="Tahoma" pitchFamily="34" charset="0"/>
              </a:rPr>
              <a:t>	-	Provides hands-on role for the public in the monitoring 	process. </a:t>
            </a:r>
          </a:p>
          <a:p>
            <a:pPr eaLnBrk="1" hangingPunct="1">
              <a:lnSpc>
                <a:spcPct val="80000"/>
              </a:lnSpc>
              <a:spcBef>
                <a:spcPct val="50000"/>
              </a:spcBef>
              <a:buClrTx/>
              <a:buFontTx/>
              <a:buNone/>
            </a:pPr>
            <a:r>
              <a:rPr lang="en-US" sz="2000" smtClean="0">
                <a:latin typeface="Tahoma" pitchFamily="34" charset="0"/>
              </a:rPr>
              <a:t>	-	Funded by the Department of Energy National Nuclear Security 	Administration’s Nevada Site Office</a:t>
            </a:r>
          </a:p>
          <a:p>
            <a:pPr eaLnBrk="1" hangingPunct="1">
              <a:lnSpc>
                <a:spcPct val="80000"/>
              </a:lnSpc>
              <a:spcBef>
                <a:spcPct val="50000"/>
              </a:spcBef>
              <a:buClrTx/>
              <a:buFontTx/>
              <a:buNone/>
            </a:pPr>
            <a:r>
              <a:rPr lang="en-US" sz="2000" smtClean="0">
                <a:latin typeface="Tahoma" pitchFamily="34" charset="0"/>
              </a:rPr>
              <a:t>	-	Administered by the Desert Research Institute (DRI) of the 	Nevada System of Higher Education</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1" name="Rectangle 2"/>
          <p:cNvSpPr>
            <a:spLocks noGrp="1" noChangeArrowheads="1"/>
          </p:cNvSpPr>
          <p:nvPr>
            <p:ph type="title"/>
          </p:nvPr>
        </p:nvSpPr>
        <p:spPr>
          <a:xfrm>
            <a:off x="762000" y="457200"/>
            <a:ext cx="7772400" cy="1143000"/>
          </a:xfrm>
        </p:spPr>
        <p:txBody>
          <a:bodyPr/>
          <a:lstStyle/>
          <a:p>
            <a:pPr eaLnBrk="1" hangingPunct="1"/>
            <a:r>
              <a:rPr lang="en-US" sz="3200" b="1" smtClean="0">
                <a:solidFill>
                  <a:srgbClr val="FF0066"/>
                </a:solidFill>
                <a:effectLst/>
                <a:latin typeface="Tahoma" pitchFamily="34" charset="0"/>
              </a:rPr>
              <a:t>Community Environmental Monitoring Program</a:t>
            </a:r>
          </a:p>
        </p:txBody>
      </p:sp>
      <p:sp>
        <p:nvSpPr>
          <p:cNvPr id="18442" name="Text Box 4"/>
          <p:cNvSpPr>
            <a:spLocks noGrp="1" noChangeArrowheads="1"/>
          </p:cNvSpPr>
          <p:nvPr>
            <p:ph type="body" idx="1"/>
          </p:nvPr>
        </p:nvSpPr>
        <p:spPr>
          <a:xfrm>
            <a:off x="304800" y="1524000"/>
            <a:ext cx="4038600" cy="4114800"/>
          </a:xfrm>
        </p:spPr>
        <p:txBody>
          <a:bodyPr/>
          <a:lstStyle/>
          <a:p>
            <a:pPr marL="228600" indent="-228600" eaLnBrk="1" hangingPunct="1">
              <a:lnSpc>
                <a:spcPct val="80000"/>
              </a:lnSpc>
            </a:pPr>
            <a:r>
              <a:rPr lang="en-US" sz="1800" smtClean="0">
                <a:solidFill>
                  <a:schemeClr val="tx2"/>
                </a:solidFill>
                <a:latin typeface="Tahoma" pitchFamily="34" charset="0"/>
              </a:rPr>
              <a:t>Currently includes a total of 29 monitoring stations</a:t>
            </a:r>
          </a:p>
          <a:p>
            <a:pPr marL="228600" indent="-228600" eaLnBrk="1" hangingPunct="1">
              <a:lnSpc>
                <a:spcPct val="80000"/>
              </a:lnSpc>
            </a:pPr>
            <a:r>
              <a:rPr lang="en-US" sz="1800" smtClean="0">
                <a:solidFill>
                  <a:schemeClr val="tx2"/>
                </a:solidFill>
                <a:latin typeface="Tahoma" pitchFamily="34" charset="0"/>
              </a:rPr>
              <a:t>Twenty-four stations are located in Nevada, with 17 in communities and seven at ranches</a:t>
            </a:r>
          </a:p>
          <a:p>
            <a:pPr marL="228600" indent="-228600" eaLnBrk="1" hangingPunct="1">
              <a:lnSpc>
                <a:spcPct val="80000"/>
              </a:lnSpc>
            </a:pPr>
            <a:r>
              <a:rPr lang="en-US" sz="1800" smtClean="0">
                <a:solidFill>
                  <a:schemeClr val="tx2"/>
                </a:solidFill>
                <a:latin typeface="Tahoma" pitchFamily="34" charset="0"/>
              </a:rPr>
              <a:t>Four stations are located in towns in southwestern Utah, and one station in southeastern California</a:t>
            </a:r>
          </a:p>
          <a:p>
            <a:pPr marL="228600" indent="-228600" eaLnBrk="1" hangingPunct="1">
              <a:lnSpc>
                <a:spcPct val="80000"/>
              </a:lnSpc>
            </a:pPr>
            <a:r>
              <a:rPr lang="en-US" sz="1800" smtClean="0">
                <a:solidFill>
                  <a:schemeClr val="tx2"/>
                </a:solidFill>
                <a:latin typeface="Tahoma" pitchFamily="34" charset="0"/>
              </a:rPr>
              <a:t>All stations collect information on both background radiation and weather information</a:t>
            </a:r>
          </a:p>
          <a:p>
            <a:pPr marL="228600" indent="-228600" eaLnBrk="1" hangingPunct="1">
              <a:lnSpc>
                <a:spcPct val="80000"/>
              </a:lnSpc>
            </a:pPr>
            <a:r>
              <a:rPr lang="en-US" sz="1800" smtClean="0">
                <a:latin typeface="Tahoma" pitchFamily="34" charset="0"/>
              </a:rPr>
              <a:t>Employs members of the local communities as Community Environmental Monitors (CEMs) to serve as station managers</a:t>
            </a:r>
          </a:p>
          <a:p>
            <a:pPr marL="228600" indent="-228600" eaLnBrk="1" hangingPunct="1">
              <a:lnSpc>
                <a:spcPct val="80000"/>
              </a:lnSpc>
            </a:pPr>
            <a:r>
              <a:rPr lang="en-US" sz="1800" smtClean="0">
                <a:latin typeface="Tahoma" pitchFamily="34" charset="0"/>
              </a:rPr>
              <a:t>Meteorological instruments on stations helps explain variation in background radiation that are a result of weather events.</a:t>
            </a:r>
          </a:p>
        </p:txBody>
      </p:sp>
      <p:sp>
        <p:nvSpPr>
          <p:cNvPr id="18443" name="Text Box 6"/>
          <p:cNvSpPr txBox="1">
            <a:spLocks noChangeArrowheads="1"/>
          </p:cNvSpPr>
          <p:nvPr/>
        </p:nvSpPr>
        <p:spPr bwMode="auto">
          <a:xfrm>
            <a:off x="4343400" y="5638800"/>
            <a:ext cx="184150" cy="519113"/>
          </a:xfrm>
          <a:prstGeom prst="rect">
            <a:avLst/>
          </a:prstGeom>
          <a:noFill/>
          <a:ln w="9525">
            <a:noFill/>
            <a:miter lim="800000"/>
            <a:headEnd/>
            <a:tailEnd/>
          </a:ln>
        </p:spPr>
        <p:txBody>
          <a:bodyPr wrap="none">
            <a:spAutoFit/>
          </a:bodyPr>
          <a:lstStyle/>
          <a:p>
            <a:pPr eaLnBrk="0" hangingPunct="0"/>
            <a:endParaRPr lang="en-US" sz="2800">
              <a:latin typeface="Times New Roman" pitchFamily="18" charset="0"/>
            </a:endParaRPr>
          </a:p>
        </p:txBody>
      </p:sp>
      <p:sp>
        <p:nvSpPr>
          <p:cNvPr id="18437" name="Text Box 7"/>
          <p:cNvSpPr txBox="1">
            <a:spLocks noChangeArrowheads="1"/>
          </p:cNvSpPr>
          <p:nvPr/>
        </p:nvSpPr>
        <p:spPr bwMode="auto">
          <a:xfrm>
            <a:off x="4495800" y="5638800"/>
            <a:ext cx="5035550" cy="369888"/>
          </a:xfrm>
          <a:prstGeom prst="rect">
            <a:avLst/>
          </a:prstGeom>
          <a:noFill/>
          <a:ln w="9525">
            <a:noFill/>
            <a:miter lim="800000"/>
            <a:headEnd/>
            <a:tailEnd/>
          </a:ln>
        </p:spPr>
        <p:txBody>
          <a:bodyPr>
            <a:spAutoFit/>
          </a:bodyPr>
          <a:lstStyle/>
          <a:p>
            <a:pPr>
              <a:defRPr/>
            </a:pPr>
            <a:r>
              <a:rPr lang="en-US" b="1" dirty="0">
                <a:solidFill>
                  <a:srgbClr val="FFFF00"/>
                </a:solidFill>
                <a:effectLst>
                  <a:outerShdw blurRad="38100" dist="38100" dir="2700000" algn="tl">
                    <a:srgbClr val="000000"/>
                  </a:outerShdw>
                </a:effectLst>
              </a:rPr>
              <a:t>CEMP Station at Duckwater, Nevada</a:t>
            </a:r>
            <a:endParaRPr lang="en-US" sz="1600" dirty="0">
              <a:solidFill>
                <a:srgbClr val="FFFF00"/>
              </a:solidFill>
              <a:latin typeface="Tahoma" pitchFamily="34" charset="0"/>
            </a:endParaRPr>
          </a:p>
        </p:txBody>
      </p:sp>
      <p:pic>
        <p:nvPicPr>
          <p:cNvPr id="18446" name="Picture 14"/>
          <p:cNvPicPr>
            <a:picLocks noChangeAspect="1" noChangeArrowheads="1"/>
          </p:cNvPicPr>
          <p:nvPr/>
        </p:nvPicPr>
        <p:blipFill>
          <a:blip r:embed="rId2" cstate="print"/>
          <a:srcRect/>
          <a:stretch>
            <a:fillRect/>
          </a:stretch>
        </p:blipFill>
        <p:spPr bwMode="auto">
          <a:xfrm>
            <a:off x="4419600" y="2362200"/>
            <a:ext cx="4191000" cy="3143250"/>
          </a:xfrm>
          <a:prstGeom prst="rect">
            <a:avLst/>
          </a:prstGeom>
          <a:noFill/>
          <a:ln w="9525">
            <a:noFill/>
            <a:miter lim="800000"/>
            <a:headEnd/>
            <a:tailEnd/>
          </a:ln>
          <a:effec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ph type="dgm" idx="1"/>
          </p:nvPr>
        </p:nvGraphicFramePr>
        <p:xfrm>
          <a:off x="6934200" y="228600"/>
          <a:ext cx="1905000" cy="1657350"/>
        </p:xfrm>
        <a:graphic>
          <a:graphicData uri="http://schemas.openxmlformats.org/presentationml/2006/ole">
            <p:oleObj spid="_x0000_s3074" name="Photo Editor Photo" r:id="rId3" imgW="4533333" imgH="3943901" progId="">
              <p:embed/>
            </p:oleObj>
          </a:graphicData>
        </a:graphic>
      </p:graphicFrame>
      <p:graphicFrame>
        <p:nvGraphicFramePr>
          <p:cNvPr id="3075" name="Object 3"/>
          <p:cNvGraphicFramePr>
            <a:graphicFrameLocks noChangeAspect="1"/>
          </p:cNvGraphicFramePr>
          <p:nvPr/>
        </p:nvGraphicFramePr>
        <p:xfrm>
          <a:off x="152400" y="381000"/>
          <a:ext cx="1676400" cy="1008063"/>
        </p:xfrm>
        <a:graphic>
          <a:graphicData uri="http://schemas.openxmlformats.org/presentationml/2006/ole">
            <p:oleObj spid="_x0000_s3075" name="Photo Editor Photo" r:id="rId4" imgW="25714286" imgH="15466667" progId="">
              <p:embed/>
            </p:oleObj>
          </a:graphicData>
        </a:graphic>
      </p:graphicFrame>
      <p:sp>
        <p:nvSpPr>
          <p:cNvPr id="3076" name="Text Box 4"/>
          <p:cNvSpPr txBox="1">
            <a:spLocks noChangeArrowheads="1"/>
          </p:cNvSpPr>
          <p:nvPr/>
        </p:nvSpPr>
        <p:spPr bwMode="auto">
          <a:xfrm>
            <a:off x="0" y="2514600"/>
            <a:ext cx="4005263" cy="519113"/>
          </a:xfrm>
          <a:prstGeom prst="rect">
            <a:avLst/>
          </a:prstGeom>
          <a:noFill/>
          <a:ln w="9525">
            <a:noFill/>
            <a:miter lim="800000"/>
            <a:headEnd/>
            <a:tailEnd/>
          </a:ln>
        </p:spPr>
        <p:txBody>
          <a:bodyPr wrap="none">
            <a:spAutoFit/>
          </a:bodyPr>
          <a:lstStyle/>
          <a:p>
            <a:pPr eaLnBrk="0" hangingPunct="0"/>
            <a:r>
              <a:rPr lang="en-US" sz="2800" b="1">
                <a:solidFill>
                  <a:srgbClr val="FF0066"/>
                </a:solidFill>
                <a:latin typeface="Tahoma" pitchFamily="34" charset="0"/>
              </a:rPr>
              <a:t>http://cemp.dri.edu/</a:t>
            </a:r>
          </a:p>
        </p:txBody>
      </p:sp>
      <p:pic>
        <p:nvPicPr>
          <p:cNvPr id="3078" name="Picture 6" descr="NNSA LOGO2"/>
          <p:cNvPicPr>
            <a:picLocks noChangeAspect="1" noChangeArrowheads="1"/>
          </p:cNvPicPr>
          <p:nvPr/>
        </p:nvPicPr>
        <p:blipFill>
          <a:blip r:embed="rId5" cstate="print"/>
          <a:srcRect/>
          <a:stretch>
            <a:fillRect/>
          </a:stretch>
        </p:blipFill>
        <p:spPr bwMode="auto">
          <a:xfrm>
            <a:off x="1905000" y="381000"/>
            <a:ext cx="2233613" cy="1014413"/>
          </a:xfrm>
          <a:prstGeom prst="rect">
            <a:avLst/>
          </a:prstGeom>
          <a:noFill/>
          <a:ln w="9525">
            <a:noFill/>
            <a:miter lim="800000"/>
            <a:headEnd/>
            <a:tailEnd/>
          </a:ln>
        </p:spPr>
      </p:pic>
      <p:sp>
        <p:nvSpPr>
          <p:cNvPr id="3079" name="Text Box 7"/>
          <p:cNvSpPr txBox="1">
            <a:spLocks noChangeArrowheads="1"/>
          </p:cNvSpPr>
          <p:nvPr/>
        </p:nvSpPr>
        <p:spPr bwMode="auto">
          <a:xfrm>
            <a:off x="228600" y="2743200"/>
            <a:ext cx="3505200" cy="519113"/>
          </a:xfrm>
          <a:prstGeom prst="rect">
            <a:avLst/>
          </a:prstGeom>
          <a:noFill/>
          <a:ln w="9525">
            <a:noFill/>
            <a:miter lim="800000"/>
            <a:headEnd/>
            <a:tailEnd/>
          </a:ln>
        </p:spPr>
        <p:txBody>
          <a:bodyPr>
            <a:spAutoFit/>
          </a:bodyPr>
          <a:lstStyle/>
          <a:p>
            <a:pPr eaLnBrk="0" hangingPunct="0">
              <a:spcBef>
                <a:spcPct val="50000"/>
              </a:spcBef>
            </a:pPr>
            <a:endParaRPr lang="en-US" sz="2800">
              <a:latin typeface="Times New Roman" pitchFamily="18" charset="0"/>
            </a:endParaRPr>
          </a:p>
        </p:txBody>
      </p:sp>
      <p:sp>
        <p:nvSpPr>
          <p:cNvPr id="3080" name="Text Box 8"/>
          <p:cNvSpPr txBox="1">
            <a:spLocks noChangeArrowheads="1"/>
          </p:cNvSpPr>
          <p:nvPr/>
        </p:nvSpPr>
        <p:spPr bwMode="auto">
          <a:xfrm>
            <a:off x="304800" y="3276600"/>
            <a:ext cx="3733800" cy="2308225"/>
          </a:xfrm>
          <a:prstGeom prst="rect">
            <a:avLst/>
          </a:prstGeom>
          <a:noFill/>
          <a:ln w="9525">
            <a:solidFill>
              <a:srgbClr val="FF0066"/>
            </a:solidFill>
            <a:miter lim="800000"/>
            <a:headEnd/>
            <a:tailEnd/>
          </a:ln>
        </p:spPr>
        <p:txBody>
          <a:bodyPr>
            <a:spAutoFit/>
          </a:bodyPr>
          <a:lstStyle/>
          <a:p>
            <a:pPr eaLnBrk="0" hangingPunct="0">
              <a:spcBef>
                <a:spcPct val="50000"/>
              </a:spcBef>
            </a:pPr>
            <a:r>
              <a:rPr lang="en-US" sz="2400">
                <a:latin typeface="Tahoma" pitchFamily="34" charset="0"/>
              </a:rPr>
              <a:t>-web site enhances the mission of the CEMP by increasing the transparency of the data as well as public accessibility to the data</a:t>
            </a:r>
          </a:p>
        </p:txBody>
      </p:sp>
      <p:pic>
        <p:nvPicPr>
          <p:cNvPr id="3082" name="Picture 10"/>
          <p:cNvPicPr>
            <a:picLocks noChangeAspect="1" noChangeArrowheads="1"/>
          </p:cNvPicPr>
          <p:nvPr/>
        </p:nvPicPr>
        <p:blipFill>
          <a:blip r:embed="rId6" cstate="print"/>
          <a:srcRect/>
          <a:stretch>
            <a:fillRect/>
          </a:stretch>
        </p:blipFill>
        <p:spPr bwMode="auto">
          <a:xfrm>
            <a:off x="4191000" y="1981200"/>
            <a:ext cx="4572000" cy="4537075"/>
          </a:xfrm>
          <a:prstGeom prst="rect">
            <a:avLst/>
          </a:prstGeom>
          <a:noFill/>
          <a:ln w="9525">
            <a:noFill/>
            <a:miter lim="800000"/>
            <a:headEnd/>
            <a:tailEnd/>
          </a:ln>
          <a:effec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p:cNvPicPr>
            <a:picLocks noChangeAspect="1" noChangeArrowheads="1"/>
          </p:cNvPicPr>
          <p:nvPr/>
        </p:nvPicPr>
        <p:blipFill>
          <a:blip r:embed="rId2" cstate="print"/>
          <a:srcRect/>
          <a:stretch>
            <a:fillRect/>
          </a:stretch>
        </p:blipFill>
        <p:spPr bwMode="auto">
          <a:xfrm>
            <a:off x="0" y="0"/>
            <a:ext cx="9677400" cy="7315200"/>
          </a:xfrm>
          <a:prstGeom prst="rect">
            <a:avLst/>
          </a:prstGeom>
          <a:noFill/>
          <a:ln w="9525">
            <a:noFill/>
            <a:miter lim="800000"/>
            <a:headEnd/>
            <a:tailEnd/>
          </a:ln>
        </p:spPr>
      </p:pic>
      <p:sp>
        <p:nvSpPr>
          <p:cNvPr id="33794" name="Text Box 3"/>
          <p:cNvSpPr txBox="1">
            <a:spLocks noChangeArrowheads="1"/>
          </p:cNvSpPr>
          <p:nvPr/>
        </p:nvSpPr>
        <p:spPr bwMode="auto">
          <a:xfrm>
            <a:off x="0" y="0"/>
            <a:ext cx="9601200" cy="366713"/>
          </a:xfrm>
          <a:prstGeom prst="rect">
            <a:avLst/>
          </a:prstGeom>
          <a:noFill/>
          <a:ln w="9525">
            <a:noFill/>
            <a:miter lim="800000"/>
            <a:headEnd/>
            <a:tailEnd/>
          </a:ln>
        </p:spPr>
        <p:txBody>
          <a:bodyPr>
            <a:spAutoFit/>
          </a:bodyPr>
          <a:lstStyle/>
          <a:p>
            <a:pPr>
              <a:spcBef>
                <a:spcPct val="50000"/>
              </a:spcBef>
            </a:pPr>
            <a:endParaRPr lang="en-US">
              <a:latin typeface="Clarendon Condensed"/>
            </a:endParaRPr>
          </a:p>
        </p:txBody>
      </p:sp>
      <p:sp>
        <p:nvSpPr>
          <p:cNvPr id="33795" name="Text Box 4"/>
          <p:cNvSpPr txBox="1">
            <a:spLocks noChangeArrowheads="1"/>
          </p:cNvSpPr>
          <p:nvPr/>
        </p:nvSpPr>
        <p:spPr bwMode="auto">
          <a:xfrm>
            <a:off x="0" y="0"/>
            <a:ext cx="9296400" cy="1465263"/>
          </a:xfrm>
          <a:prstGeom prst="rect">
            <a:avLst/>
          </a:prstGeom>
          <a:solidFill>
            <a:schemeClr val="bg1"/>
          </a:solidFill>
          <a:ln w="9525">
            <a:noFill/>
            <a:miter lim="800000"/>
            <a:headEnd/>
            <a:tailEnd/>
          </a:ln>
        </p:spPr>
        <p:txBody>
          <a:bodyPr>
            <a:spAutoFit/>
          </a:bodyPr>
          <a:lstStyle/>
          <a:p>
            <a:pPr algn="ctr"/>
            <a:r>
              <a:rPr lang="en-US" b="1">
                <a:latin typeface="Tahoma" pitchFamily="34" charset="0"/>
              </a:rPr>
              <a:t>Default summary display on the CEMP Web Site.  Data for most stations updated every 10 minutes, with summary information for each station updated hourly.  Advanced data analysis routines (left column) includes time series analysis, development of wind roses, and frequency of events.</a:t>
            </a:r>
          </a:p>
          <a:p>
            <a:endParaRPr lang="en-US" b="1"/>
          </a:p>
        </p:txBody>
      </p:sp>
      <p:sp>
        <p:nvSpPr>
          <p:cNvPr id="33796" name="Text Box 5"/>
          <p:cNvSpPr txBox="1">
            <a:spLocks noChangeArrowheads="1"/>
          </p:cNvSpPr>
          <p:nvPr/>
        </p:nvSpPr>
        <p:spPr bwMode="auto">
          <a:xfrm>
            <a:off x="0" y="7010400"/>
            <a:ext cx="9677400" cy="274638"/>
          </a:xfrm>
          <a:prstGeom prst="rect">
            <a:avLst/>
          </a:prstGeom>
          <a:solidFill>
            <a:srgbClr val="99CCFF"/>
          </a:solidFill>
          <a:ln w="9525">
            <a:noFill/>
            <a:miter lim="800000"/>
            <a:headEnd/>
            <a:tailEnd/>
          </a:ln>
        </p:spPr>
        <p:txBody>
          <a:bodyPr>
            <a:spAutoFit/>
          </a:bodyPr>
          <a:lstStyle/>
          <a:p>
            <a:pPr eaLnBrk="0" hangingPunct="0">
              <a:spcBef>
                <a:spcPct val="50000"/>
              </a:spcBef>
            </a:pPr>
            <a:endParaRPr lang="en-US" sz="1200">
              <a:latin typeface="Times New Roman" pitchFamily="18"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4818" name="Text Box 3"/>
          <p:cNvSpPr txBox="1">
            <a:spLocks noChangeArrowheads="1"/>
          </p:cNvSpPr>
          <p:nvPr/>
        </p:nvSpPr>
        <p:spPr bwMode="auto">
          <a:xfrm>
            <a:off x="0" y="0"/>
            <a:ext cx="9144000" cy="1054100"/>
          </a:xfrm>
          <a:prstGeom prst="rect">
            <a:avLst/>
          </a:prstGeom>
          <a:solidFill>
            <a:schemeClr val="accent2"/>
          </a:solidFill>
          <a:ln w="9525">
            <a:noFill/>
            <a:miter lim="800000"/>
            <a:headEnd/>
            <a:tailEnd/>
          </a:ln>
        </p:spPr>
        <p:txBody>
          <a:bodyPr>
            <a:spAutoFit/>
          </a:bodyPr>
          <a:lstStyle/>
          <a:p>
            <a:pPr algn="ctr">
              <a:spcBef>
                <a:spcPct val="50000"/>
              </a:spcBef>
            </a:pPr>
            <a:endParaRPr lang="en-US">
              <a:latin typeface="Clarendon Condensed"/>
            </a:endParaRPr>
          </a:p>
          <a:p>
            <a:pPr algn="ctr">
              <a:spcBef>
                <a:spcPct val="50000"/>
              </a:spcBef>
            </a:pPr>
            <a:r>
              <a:rPr lang="en-US" b="1">
                <a:solidFill>
                  <a:schemeClr val="bg1"/>
                </a:solidFill>
                <a:latin typeface="Tahoma" pitchFamily="34" charset="0"/>
              </a:rPr>
              <a:t>“Latest Readings” is a popular feature of the web site.  For most stations, values are updated every ten minutes on a schematic of the station.</a:t>
            </a:r>
          </a:p>
        </p:txBody>
      </p:sp>
      <p:sp>
        <p:nvSpPr>
          <p:cNvPr id="34819" name="Text Box 4"/>
          <p:cNvSpPr txBox="1">
            <a:spLocks noChangeArrowheads="1"/>
          </p:cNvSpPr>
          <p:nvPr/>
        </p:nvSpPr>
        <p:spPr bwMode="auto">
          <a:xfrm>
            <a:off x="0" y="6597650"/>
            <a:ext cx="9144000" cy="274638"/>
          </a:xfrm>
          <a:prstGeom prst="rect">
            <a:avLst/>
          </a:prstGeom>
          <a:solidFill>
            <a:srgbClr val="99CCFF"/>
          </a:solidFill>
          <a:ln w="9525">
            <a:noFill/>
            <a:miter lim="800000"/>
            <a:headEnd/>
            <a:tailEnd/>
          </a:ln>
        </p:spPr>
        <p:txBody>
          <a:bodyPr>
            <a:spAutoFit/>
          </a:bodyPr>
          <a:lstStyle/>
          <a:p>
            <a:pPr eaLnBrk="0" hangingPunct="0">
              <a:spcBef>
                <a:spcPct val="50000"/>
              </a:spcBef>
            </a:pPr>
            <a:endParaRPr lang="en-US" sz="1200">
              <a:latin typeface="Times New Roman" pitchFamily="18"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0" y="0"/>
            <a:ext cx="9144000" cy="519113"/>
          </a:xfrm>
          <a:prstGeom prst="rect">
            <a:avLst/>
          </a:prstGeom>
          <a:noFill/>
          <a:ln w="9525">
            <a:noFill/>
            <a:miter lim="800000"/>
            <a:headEnd/>
            <a:tailEnd/>
          </a:ln>
          <a:effectLst/>
        </p:spPr>
        <p:txBody>
          <a:bodyPr>
            <a:spAutoFit/>
          </a:bodyPr>
          <a:lstStyle/>
          <a:p>
            <a:pPr>
              <a:spcBef>
                <a:spcPct val="50000"/>
              </a:spcBef>
              <a:defRPr/>
            </a:pPr>
            <a:r>
              <a:rPr lang="en-US" sz="2800" b="1">
                <a:solidFill>
                  <a:srgbClr val="FF3300"/>
                </a:solidFill>
                <a:effectLst>
                  <a:outerShdw blurRad="38100" dist="38100" dir="2700000" algn="tl">
                    <a:srgbClr val="000000"/>
                  </a:outerShdw>
                </a:effectLst>
              </a:rPr>
              <a:t>			</a:t>
            </a:r>
            <a:r>
              <a:rPr lang="en-US" sz="2800" b="1">
                <a:solidFill>
                  <a:srgbClr val="FF3300"/>
                </a:solidFill>
                <a:effectLst>
                  <a:outerShdw blurRad="38100" dist="38100" dir="2700000" algn="tl">
                    <a:srgbClr val="000000"/>
                  </a:outerShdw>
                </a:effectLst>
                <a:latin typeface="Tahoma" pitchFamily="34" charset="0"/>
              </a:rPr>
              <a:t>CEMP Web Site</a:t>
            </a:r>
          </a:p>
        </p:txBody>
      </p:sp>
      <p:sp>
        <p:nvSpPr>
          <p:cNvPr id="144388" name="Text Box 4"/>
          <p:cNvSpPr txBox="1">
            <a:spLocks noChangeArrowheads="1"/>
          </p:cNvSpPr>
          <p:nvPr/>
        </p:nvSpPr>
        <p:spPr bwMode="auto">
          <a:xfrm>
            <a:off x="0" y="381000"/>
            <a:ext cx="9144000" cy="2530475"/>
          </a:xfrm>
          <a:prstGeom prst="rect">
            <a:avLst/>
          </a:prstGeom>
          <a:noFill/>
          <a:ln w="9525">
            <a:noFill/>
            <a:miter lim="800000"/>
            <a:headEnd/>
            <a:tailEnd/>
          </a:ln>
          <a:effectLst/>
        </p:spPr>
        <p:txBody>
          <a:bodyPr>
            <a:spAutoFit/>
          </a:bodyPr>
          <a:lstStyle/>
          <a:p>
            <a:pPr>
              <a:spcBef>
                <a:spcPct val="50000"/>
              </a:spcBef>
              <a:defRPr/>
            </a:pPr>
            <a:r>
              <a:rPr lang="en-US" b="1" dirty="0">
                <a:solidFill>
                  <a:srgbClr val="FFFF00"/>
                </a:solidFill>
                <a:effectLst>
                  <a:outerShdw blurRad="38100" dist="38100" dir="2700000" algn="tl">
                    <a:srgbClr val="000000"/>
                  </a:outerShdw>
                </a:effectLst>
                <a:latin typeface="Tahoma" pitchFamily="34" charset="0"/>
              </a:rPr>
              <a:t>-</a:t>
            </a:r>
            <a:r>
              <a:rPr lang="en-US" sz="2000" b="1" dirty="0">
                <a:solidFill>
                  <a:srgbClr val="FFFF00"/>
                </a:solidFill>
                <a:effectLst>
                  <a:outerShdw blurRad="38100" dist="38100" dir="2700000" algn="tl">
                    <a:srgbClr val="000000"/>
                  </a:outerShdw>
                </a:effectLst>
                <a:latin typeface="Tahoma" pitchFamily="34" charset="0"/>
              </a:rPr>
              <a:t>Statistical trends &amp; linkages between data can be done by anyone on the public web site.  </a:t>
            </a:r>
          </a:p>
          <a:p>
            <a:pPr algn="ctr">
              <a:spcBef>
                <a:spcPct val="50000"/>
              </a:spcBef>
              <a:defRPr/>
            </a:pPr>
            <a:r>
              <a:rPr lang="en-US" sz="2000" b="1" i="1" dirty="0">
                <a:effectLst>
                  <a:outerShdw blurRad="38100" dist="38100" dir="2700000" algn="tl">
                    <a:srgbClr val="000000"/>
                  </a:outerShdw>
                </a:effectLst>
                <a:latin typeface="Tahoma" pitchFamily="34" charset="0"/>
              </a:rPr>
              <a:t>Web site helps to standardize the analysis, but…</a:t>
            </a:r>
          </a:p>
          <a:p>
            <a:pPr algn="ctr">
              <a:spcBef>
                <a:spcPct val="50000"/>
              </a:spcBef>
              <a:defRPr/>
            </a:pPr>
            <a:r>
              <a:rPr lang="en-US" sz="2000" b="1" i="1" dirty="0">
                <a:effectLst>
                  <a:outerShdw blurRad="38100" dist="38100" dir="2700000" algn="tl">
                    <a:srgbClr val="000000"/>
                  </a:outerShdw>
                </a:effectLst>
                <a:latin typeface="Tahoma" pitchFamily="34" charset="0"/>
              </a:rPr>
              <a:t>also allows the analysis to be decentralized.</a:t>
            </a:r>
          </a:p>
          <a:p>
            <a:pPr>
              <a:spcBef>
                <a:spcPct val="50000"/>
              </a:spcBef>
              <a:defRPr/>
            </a:pPr>
            <a:r>
              <a:rPr lang="en-US" sz="2000" b="1" dirty="0">
                <a:solidFill>
                  <a:srgbClr val="FFFF00"/>
                </a:solidFill>
                <a:effectLst>
                  <a:outerShdw blurRad="38100" dist="38100" dir="2700000" algn="tl">
                    <a:srgbClr val="000000"/>
                  </a:outerShdw>
                </a:effectLst>
                <a:latin typeface="Tahoma" pitchFamily="34" charset="0"/>
              </a:rPr>
              <a:t>--Sample output:</a:t>
            </a:r>
          </a:p>
          <a:p>
            <a:pPr>
              <a:spcBef>
                <a:spcPct val="50000"/>
              </a:spcBef>
              <a:buFontTx/>
              <a:buChar char="•"/>
              <a:defRPr/>
            </a:pPr>
            <a:endParaRPr lang="en-US" sz="2000" b="1" dirty="0">
              <a:solidFill>
                <a:srgbClr val="FFFF00"/>
              </a:solidFill>
              <a:effectLst>
                <a:outerShdw blurRad="38100" dist="38100" dir="2700000" algn="tl">
                  <a:srgbClr val="000000"/>
                </a:outerShdw>
              </a:effectLst>
              <a:latin typeface="Tahoma" pitchFamily="34" charset="0"/>
            </a:endParaRPr>
          </a:p>
        </p:txBody>
      </p:sp>
      <p:sp>
        <p:nvSpPr>
          <p:cNvPr id="144389" name="Text Box 5"/>
          <p:cNvSpPr txBox="1">
            <a:spLocks noChangeArrowheads="1"/>
          </p:cNvSpPr>
          <p:nvPr/>
        </p:nvSpPr>
        <p:spPr bwMode="auto">
          <a:xfrm>
            <a:off x="304800" y="5943600"/>
            <a:ext cx="8839200" cy="641350"/>
          </a:xfrm>
          <a:prstGeom prst="rect">
            <a:avLst/>
          </a:prstGeom>
          <a:noFill/>
          <a:ln w="9525">
            <a:noFill/>
            <a:miter lim="800000"/>
            <a:headEnd/>
            <a:tailEnd/>
          </a:ln>
          <a:effectLst/>
        </p:spPr>
        <p:txBody>
          <a:bodyPr>
            <a:spAutoFit/>
          </a:bodyPr>
          <a:lstStyle/>
          <a:p>
            <a:pPr>
              <a:spcBef>
                <a:spcPct val="50000"/>
              </a:spcBef>
              <a:defRPr/>
            </a:pPr>
            <a:r>
              <a:rPr lang="en-US" b="1">
                <a:solidFill>
                  <a:srgbClr val="FFFF00"/>
                </a:solidFill>
                <a:effectLst>
                  <a:outerShdw blurRad="38100" dist="38100" dir="2700000" algn="tl">
                    <a:srgbClr val="000000"/>
                  </a:outerShdw>
                </a:effectLst>
                <a:latin typeface="Tahoma" pitchFamily="34" charset="0"/>
              </a:rPr>
              <a:t>Gamma radiation “spikes</a:t>
            </a:r>
            <a:r>
              <a:rPr lang="en-US" b="1">
                <a:solidFill>
                  <a:srgbClr val="FFFF00"/>
                </a:solidFill>
                <a:latin typeface="Tahoma" pitchFamily="34" charset="0"/>
              </a:rPr>
              <a:t>” </a:t>
            </a:r>
            <a:r>
              <a:rPr lang="en-US" b="1">
                <a:solidFill>
                  <a:srgbClr val="FFFF00"/>
                </a:solidFill>
                <a:effectLst>
                  <a:outerShdw blurRad="38100" dist="38100" dir="2700000" algn="tl">
                    <a:srgbClr val="000000"/>
                  </a:outerShdw>
                </a:effectLst>
                <a:latin typeface="Tahoma" pitchFamily="34" charset="0"/>
              </a:rPr>
              <a:t>associated with precipitation events at the Duckwater, Nevada, station.  Real-time plot on web site.</a:t>
            </a:r>
          </a:p>
        </p:txBody>
      </p:sp>
      <p:pic>
        <p:nvPicPr>
          <p:cNvPr id="35844" name="Picture 6" descr="Duckwater precip PIC"/>
          <p:cNvPicPr>
            <a:picLocks noChangeAspect="1" noChangeArrowheads="1"/>
          </p:cNvPicPr>
          <p:nvPr/>
        </p:nvPicPr>
        <p:blipFill>
          <a:blip r:embed="rId2" cstate="print"/>
          <a:srcRect/>
          <a:stretch>
            <a:fillRect/>
          </a:stretch>
        </p:blipFill>
        <p:spPr bwMode="auto">
          <a:xfrm>
            <a:off x="304800" y="2438400"/>
            <a:ext cx="8629650" cy="3524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r>
              <a:rPr lang="en-US" smtClean="0">
                <a:effectLst/>
              </a:rPr>
              <a:t>CEMP Web Site</a:t>
            </a:r>
          </a:p>
        </p:txBody>
      </p:sp>
      <p:sp>
        <p:nvSpPr>
          <p:cNvPr id="36866" name="Rectangle 3"/>
          <p:cNvSpPr>
            <a:spLocks noGrp="1" noChangeArrowheads="1"/>
          </p:cNvSpPr>
          <p:nvPr>
            <p:ph type="body" idx="1"/>
          </p:nvPr>
        </p:nvSpPr>
        <p:spPr/>
        <p:txBody>
          <a:bodyPr/>
          <a:lstStyle/>
          <a:p>
            <a:r>
              <a:rPr lang="en-US" smtClean="0"/>
              <a:t>Communications capabilities allow for remote troubleshooting</a:t>
            </a:r>
          </a:p>
          <a:p>
            <a:r>
              <a:rPr lang="en-US" smtClean="0"/>
              <a:t>Email alarms generated for elevated background gamma readings (tested monthly)</a:t>
            </a:r>
          </a:p>
          <a:p>
            <a:r>
              <a:rPr lang="en-US" smtClean="0"/>
              <a:t>Email alarm mode for low battery voltage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0" y="152400"/>
            <a:ext cx="9296400" cy="1143000"/>
          </a:xfrm>
        </p:spPr>
        <p:txBody>
          <a:bodyPr/>
          <a:lstStyle/>
          <a:p>
            <a:pPr eaLnBrk="1" hangingPunct="1">
              <a:defRPr/>
            </a:pPr>
            <a:r>
              <a:rPr lang="en-US" sz="2800" dirty="0" smtClean="0">
                <a:solidFill>
                  <a:srgbClr val="FF0066"/>
                </a:solidFill>
                <a:latin typeface="Arial Narrow" pitchFamily="34" charset="0"/>
              </a:rPr>
              <a:t>Who are the Community Environmental Monitors (CEMs)?</a:t>
            </a:r>
          </a:p>
        </p:txBody>
      </p:sp>
      <p:sp>
        <p:nvSpPr>
          <p:cNvPr id="37890" name="Rectangle 3"/>
          <p:cNvSpPr>
            <a:spLocks noGrp="1" noChangeArrowheads="1"/>
          </p:cNvSpPr>
          <p:nvPr>
            <p:ph type="body" idx="1"/>
          </p:nvPr>
        </p:nvSpPr>
        <p:spPr>
          <a:xfrm>
            <a:off x="0" y="1219200"/>
            <a:ext cx="8915400" cy="4876800"/>
          </a:xfrm>
        </p:spPr>
        <p:txBody>
          <a:bodyPr/>
          <a:lstStyle/>
          <a:p>
            <a:pPr eaLnBrk="1" hangingPunct="1">
              <a:lnSpc>
                <a:spcPct val="90000"/>
              </a:lnSpc>
            </a:pPr>
            <a:r>
              <a:rPr lang="en-US" sz="2400" smtClean="0">
                <a:latin typeface="Tahoma" pitchFamily="34" charset="0"/>
              </a:rPr>
              <a:t>Two in each community</a:t>
            </a:r>
          </a:p>
          <a:p>
            <a:pPr eaLnBrk="1" hangingPunct="1">
              <a:lnSpc>
                <a:spcPct val="90000"/>
              </a:lnSpc>
            </a:pPr>
            <a:r>
              <a:rPr lang="en-US" sz="2400" smtClean="0">
                <a:latin typeface="Tahoma" pitchFamily="34" charset="0"/>
              </a:rPr>
              <a:t>Over half are high school or college science teachers</a:t>
            </a:r>
          </a:p>
          <a:p>
            <a:pPr eaLnBrk="1" hangingPunct="1">
              <a:lnSpc>
                <a:spcPct val="90000"/>
              </a:lnSpc>
            </a:pPr>
            <a:r>
              <a:rPr lang="en-US" sz="2400" smtClean="0">
                <a:latin typeface="Tahoma" pitchFamily="34" charset="0"/>
              </a:rPr>
              <a:t>Others representative of very diverse backgrounds</a:t>
            </a:r>
          </a:p>
          <a:p>
            <a:pPr eaLnBrk="1" hangingPunct="1">
              <a:lnSpc>
                <a:spcPct val="90000"/>
              </a:lnSpc>
            </a:pPr>
            <a:r>
              <a:rPr lang="en-US" sz="2400" smtClean="0">
                <a:latin typeface="Tahoma" pitchFamily="34" charset="0"/>
              </a:rPr>
              <a:t>Respected members of community and willing to take on responsibilities for minimal compensation</a:t>
            </a:r>
          </a:p>
          <a:p>
            <a:pPr eaLnBrk="1" hangingPunct="1">
              <a:lnSpc>
                <a:spcPct val="90000"/>
              </a:lnSpc>
            </a:pPr>
            <a:r>
              <a:rPr lang="en-US" sz="2400" smtClean="0">
                <a:latin typeface="Tahoma" pitchFamily="34" charset="0"/>
              </a:rPr>
              <a:t>Become “lay-experts” in their communities on issues related to ionizing radiation</a:t>
            </a:r>
          </a:p>
          <a:p>
            <a:pPr eaLnBrk="1" hangingPunct="1">
              <a:lnSpc>
                <a:spcPct val="90000"/>
              </a:lnSpc>
            </a:pPr>
            <a:r>
              <a:rPr lang="en-US" sz="2400" smtClean="0">
                <a:latin typeface="Tahoma" pitchFamily="34" charset="0"/>
              </a:rPr>
              <a:t>Involvement improves public credibility of monitoring data </a:t>
            </a:r>
          </a:p>
          <a:p>
            <a:pPr eaLnBrk="1" hangingPunct="1">
              <a:lnSpc>
                <a:spcPct val="90000"/>
              </a:lnSpc>
            </a:pPr>
            <a:r>
              <a:rPr lang="en-US" sz="2400" smtClean="0">
                <a:latin typeface="Tahoma" pitchFamily="34" charset="0"/>
              </a:rPr>
              <a:t>Participation results in significant cost savings to overall monitoring program---can respond to remote troubleshooting requests and reduce the number of regular technical visits to stations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n-US" sz="3200" b="1" smtClean="0">
                <a:solidFill>
                  <a:srgbClr val="FF0066"/>
                </a:solidFill>
                <a:latin typeface="Tahoma" pitchFamily="34" charset="0"/>
              </a:rPr>
              <a:t>CEMs---Data Collection and Dissemination</a:t>
            </a:r>
          </a:p>
        </p:txBody>
      </p:sp>
      <p:sp>
        <p:nvSpPr>
          <p:cNvPr id="4100" name="Rectangle 3"/>
          <p:cNvSpPr>
            <a:spLocks noGrp="1" noChangeArrowheads="1"/>
          </p:cNvSpPr>
          <p:nvPr>
            <p:ph type="body" sz="half" idx="1"/>
          </p:nvPr>
        </p:nvSpPr>
        <p:spPr>
          <a:xfrm>
            <a:off x="0" y="1524000"/>
            <a:ext cx="4419600" cy="4495800"/>
          </a:xfrm>
        </p:spPr>
        <p:txBody>
          <a:bodyPr/>
          <a:lstStyle/>
          <a:p>
            <a:pPr eaLnBrk="1" hangingPunct="1">
              <a:spcBef>
                <a:spcPct val="0"/>
              </a:spcBef>
              <a:buClrTx/>
              <a:buFontTx/>
              <a:buNone/>
            </a:pPr>
            <a:r>
              <a:rPr lang="en-US" sz="2400" smtClean="0">
                <a:latin typeface="Tahoma" pitchFamily="34" charset="0"/>
              </a:rPr>
              <a:t> -	collect bi-weekly filter samples and are part of the official chain of custody</a:t>
            </a:r>
          </a:p>
          <a:p>
            <a:pPr eaLnBrk="1" hangingPunct="1">
              <a:spcBef>
                <a:spcPct val="0"/>
              </a:spcBef>
              <a:buClrTx/>
              <a:buFontTx/>
              <a:buChar char="-"/>
            </a:pPr>
            <a:r>
              <a:rPr lang="en-US" sz="2400" smtClean="0">
                <a:latin typeface="Tahoma" pitchFamily="34" charset="0"/>
              </a:rPr>
              <a:t>Post monthly summary data for all stations</a:t>
            </a:r>
          </a:p>
          <a:p>
            <a:pPr eaLnBrk="1" hangingPunct="1">
              <a:spcBef>
                <a:spcPct val="0"/>
              </a:spcBef>
              <a:buClrTx/>
              <a:buFontTx/>
              <a:buChar char="-"/>
            </a:pPr>
            <a:r>
              <a:rPr lang="en-US" sz="2400" smtClean="0">
                <a:latin typeface="Tahoma" pitchFamily="34" charset="0"/>
              </a:rPr>
              <a:t>serve as points-of-contact for their communities.  </a:t>
            </a:r>
          </a:p>
          <a:p>
            <a:pPr eaLnBrk="1" hangingPunct="1">
              <a:spcBef>
                <a:spcPct val="0"/>
              </a:spcBef>
              <a:buClrTx/>
              <a:buFontTx/>
              <a:buChar char="-"/>
            </a:pPr>
            <a:r>
              <a:rPr lang="en-US" sz="2400" smtClean="0">
                <a:latin typeface="Tahoma" pitchFamily="34" charset="0"/>
              </a:rPr>
              <a:t>In addition, the CEMs are responsible for ensuring that the stations are operating properly.</a:t>
            </a:r>
          </a:p>
        </p:txBody>
      </p:sp>
      <p:graphicFrame>
        <p:nvGraphicFramePr>
          <p:cNvPr id="4098" name="Object 4"/>
          <p:cNvGraphicFramePr>
            <a:graphicFrameLocks noChangeAspect="1"/>
          </p:cNvGraphicFramePr>
          <p:nvPr>
            <p:ph sz="half" idx="2"/>
          </p:nvPr>
        </p:nvGraphicFramePr>
        <p:xfrm>
          <a:off x="4652963" y="2428875"/>
          <a:ext cx="4033837" cy="2838450"/>
        </p:xfrm>
        <a:graphic>
          <a:graphicData uri="http://schemas.openxmlformats.org/presentationml/2006/ole">
            <p:oleObj spid="_x0000_s4098" name="Photo Editor Photo" r:id="rId3" imgW="4877481" imgH="3323810" progId="">
              <p:embed/>
            </p:oleObj>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457200" y="0"/>
            <a:ext cx="8229600" cy="1143000"/>
          </a:xfrm>
        </p:spPr>
        <p:txBody>
          <a:bodyPr/>
          <a:lstStyle/>
          <a:p>
            <a:pPr eaLnBrk="1" hangingPunct="1">
              <a:defRPr/>
            </a:pPr>
            <a:r>
              <a:rPr lang="en-US" sz="4000" dirty="0" smtClean="0">
                <a:solidFill>
                  <a:srgbClr val="FF0066"/>
                </a:solidFill>
                <a:latin typeface="Tahoma" pitchFamily="34" charset="0"/>
              </a:rPr>
              <a:t>The Nevada National Security Site</a:t>
            </a:r>
          </a:p>
        </p:txBody>
      </p:sp>
      <p:pic>
        <p:nvPicPr>
          <p:cNvPr id="20482" name="Picture 8" descr="NTS Location, small"/>
          <p:cNvPicPr>
            <a:picLocks noChangeAspect="1" noChangeArrowheads="1"/>
          </p:cNvPicPr>
          <p:nvPr/>
        </p:nvPicPr>
        <p:blipFill>
          <a:blip r:embed="rId2" cstate="print"/>
          <a:srcRect/>
          <a:stretch>
            <a:fillRect/>
          </a:stretch>
        </p:blipFill>
        <p:spPr bwMode="auto">
          <a:xfrm>
            <a:off x="4191000" y="1889125"/>
            <a:ext cx="4648200" cy="3503613"/>
          </a:xfrm>
          <a:prstGeom prst="rect">
            <a:avLst/>
          </a:prstGeom>
          <a:noFill/>
          <a:ln w="28575">
            <a:solidFill>
              <a:schemeClr val="tx1"/>
            </a:solidFill>
            <a:miter lim="800000"/>
            <a:headEnd/>
            <a:tailEnd/>
          </a:ln>
        </p:spPr>
      </p:pic>
      <p:sp>
        <p:nvSpPr>
          <p:cNvPr id="20483" name="Text Box 9"/>
          <p:cNvSpPr txBox="1">
            <a:spLocks noChangeArrowheads="1"/>
          </p:cNvSpPr>
          <p:nvPr/>
        </p:nvSpPr>
        <p:spPr bwMode="auto">
          <a:xfrm>
            <a:off x="228600" y="2057400"/>
            <a:ext cx="3733800" cy="3140075"/>
          </a:xfrm>
          <a:prstGeom prst="rect">
            <a:avLst/>
          </a:prstGeom>
          <a:noFill/>
          <a:ln w="9525">
            <a:noFill/>
            <a:miter lim="800000"/>
            <a:headEnd/>
            <a:tailEnd/>
          </a:ln>
        </p:spPr>
        <p:txBody>
          <a:bodyPr>
            <a:spAutoFit/>
          </a:bodyPr>
          <a:lstStyle/>
          <a:p>
            <a:pPr>
              <a:spcBef>
                <a:spcPct val="50000"/>
              </a:spcBef>
            </a:pPr>
            <a:r>
              <a:rPr lang="en-US" sz="2000" b="1">
                <a:latin typeface="Tahoma" pitchFamily="34" charset="0"/>
              </a:rPr>
              <a:t>-Located approximately 75 miles northwest of Las Vegas</a:t>
            </a:r>
          </a:p>
          <a:p>
            <a:pPr>
              <a:spcBef>
                <a:spcPct val="50000"/>
              </a:spcBef>
            </a:pPr>
            <a:r>
              <a:rPr lang="en-US" sz="2000" b="1">
                <a:latin typeface="Tahoma" pitchFamily="34" charset="0"/>
              </a:rPr>
              <a:t>-Encompasses about 1375 square miles</a:t>
            </a:r>
          </a:p>
          <a:p>
            <a:pPr>
              <a:spcBef>
                <a:spcPct val="50000"/>
              </a:spcBef>
            </a:pPr>
            <a:r>
              <a:rPr lang="en-US" sz="2000" b="1">
                <a:latin typeface="Tahoma" pitchFamily="34" charset="0"/>
              </a:rPr>
              <a:t>-Served as primary United States continental site for testing nuclear weapons between 1951 and 1992.</a:t>
            </a:r>
          </a:p>
        </p:txBody>
      </p:sp>
      <p:sp>
        <p:nvSpPr>
          <p:cNvPr id="5" name="TextBox 4"/>
          <p:cNvSpPr txBox="1"/>
          <p:nvPr/>
        </p:nvSpPr>
        <p:spPr>
          <a:xfrm>
            <a:off x="5410200" y="4191001"/>
            <a:ext cx="457200" cy="184666"/>
          </a:xfrm>
          <a:prstGeom prst="rect">
            <a:avLst/>
          </a:prstGeom>
          <a:solidFill>
            <a:schemeClr val="bg2">
              <a:lumMod val="10000"/>
              <a:lumOff val="90000"/>
            </a:schemeClr>
          </a:solidFill>
        </p:spPr>
        <p:txBody>
          <a:bodyPr wrap="square" rtlCol="0">
            <a:spAutoFit/>
          </a:bodyPr>
          <a:lstStyle/>
          <a:p>
            <a:r>
              <a:rPr lang="en-US" sz="600" dirty="0" smtClean="0">
                <a:solidFill>
                  <a:srgbClr val="FF0000"/>
                </a:solidFill>
              </a:rPr>
              <a:t>NNSS</a:t>
            </a:r>
            <a:endParaRPr lang="en-US" sz="600" dirty="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350838"/>
            <a:ext cx="8229600" cy="715962"/>
          </a:xfrm>
        </p:spPr>
        <p:txBody>
          <a:bodyPr/>
          <a:lstStyle/>
          <a:p>
            <a:pPr eaLnBrk="1" hangingPunct="1">
              <a:defRPr/>
            </a:pPr>
            <a:r>
              <a:rPr lang="en-US" b="1" dirty="0" smtClean="0">
                <a:solidFill>
                  <a:srgbClr val="FF0066"/>
                </a:solidFill>
                <a:latin typeface="Tahoma" pitchFamily="34" charset="0"/>
              </a:rPr>
              <a:t>CEM Training</a:t>
            </a:r>
          </a:p>
        </p:txBody>
      </p:sp>
      <p:sp>
        <p:nvSpPr>
          <p:cNvPr id="40962" name="Rectangle 3"/>
          <p:cNvSpPr>
            <a:spLocks noGrp="1" noChangeArrowheads="1"/>
          </p:cNvSpPr>
          <p:nvPr>
            <p:ph type="body" idx="1"/>
          </p:nvPr>
        </p:nvSpPr>
        <p:spPr>
          <a:xfrm>
            <a:off x="228600" y="1143000"/>
            <a:ext cx="4343400" cy="5105400"/>
          </a:xfrm>
        </p:spPr>
        <p:txBody>
          <a:bodyPr/>
          <a:lstStyle/>
          <a:p>
            <a:pPr eaLnBrk="1" hangingPunct="1">
              <a:lnSpc>
                <a:spcPct val="80000"/>
              </a:lnSpc>
              <a:buFontTx/>
              <a:buNone/>
            </a:pPr>
            <a:r>
              <a:rPr lang="en-US" sz="2000" smtClean="0"/>
              <a:t>	-</a:t>
            </a:r>
            <a:r>
              <a:rPr lang="en-US" sz="2000" smtClean="0">
                <a:latin typeface="Tahoma" pitchFamily="34" charset="0"/>
              </a:rPr>
              <a:t>participate in on-site training to familiarize them with the operation of the equipment at the proper procedures for filter collection.</a:t>
            </a:r>
          </a:p>
          <a:p>
            <a:pPr eaLnBrk="1" hangingPunct="1">
              <a:lnSpc>
                <a:spcPct val="80000"/>
              </a:lnSpc>
              <a:buFontTx/>
              <a:buNone/>
            </a:pPr>
            <a:r>
              <a:rPr lang="en-US" sz="2000" smtClean="0">
                <a:latin typeface="Tahoma" pitchFamily="34" charset="0"/>
              </a:rPr>
              <a:t>	-monthly mailings of articles and other information  </a:t>
            </a:r>
          </a:p>
          <a:p>
            <a:pPr eaLnBrk="1" hangingPunct="1">
              <a:lnSpc>
                <a:spcPct val="80000"/>
              </a:lnSpc>
              <a:buFontTx/>
              <a:buNone/>
            </a:pPr>
            <a:r>
              <a:rPr lang="en-US" sz="2000" smtClean="0">
                <a:latin typeface="Tahoma" pitchFamily="34" charset="0"/>
              </a:rPr>
              <a:t>	-attend workshops that teach them about ionizing radiation, including a history of its discovery, natural and manmade sources, potential biological effects, etc.  </a:t>
            </a:r>
          </a:p>
          <a:p>
            <a:pPr eaLnBrk="1" hangingPunct="1">
              <a:lnSpc>
                <a:spcPct val="80000"/>
              </a:lnSpc>
              <a:buFontTx/>
              <a:buNone/>
            </a:pPr>
            <a:r>
              <a:rPr lang="en-US" sz="2000" smtClean="0">
                <a:latin typeface="Tahoma" pitchFamily="34" charset="0"/>
              </a:rPr>
              <a:t>	-workshops includes 	briefing on current activities at the Nevada National Security Site</a:t>
            </a:r>
          </a:p>
          <a:p>
            <a:pPr eaLnBrk="1" hangingPunct="1">
              <a:lnSpc>
                <a:spcPct val="80000"/>
              </a:lnSpc>
              <a:buFontTx/>
              <a:buNone/>
            </a:pPr>
            <a:r>
              <a:rPr lang="en-US" sz="2000" smtClean="0">
                <a:latin typeface="Tahoma" pitchFamily="34" charset="0"/>
              </a:rPr>
              <a:t>	-experience variety of invited lectures on diverse subjects dealing with ionizing radiation.</a:t>
            </a:r>
          </a:p>
          <a:p>
            <a:pPr eaLnBrk="1" hangingPunct="1">
              <a:lnSpc>
                <a:spcPct val="80000"/>
              </a:lnSpc>
              <a:buFontTx/>
              <a:buNone/>
            </a:pPr>
            <a:endParaRPr lang="en-US" sz="2200" smtClean="0">
              <a:latin typeface="Tahoma" pitchFamily="34" charset="0"/>
            </a:endParaRPr>
          </a:p>
          <a:p>
            <a:pPr eaLnBrk="1" hangingPunct="1">
              <a:lnSpc>
                <a:spcPct val="80000"/>
              </a:lnSpc>
              <a:buFontTx/>
              <a:buNone/>
            </a:pPr>
            <a:endParaRPr lang="en-US" sz="2200" smtClean="0">
              <a:latin typeface="Tahoma" pitchFamily="34" charset="0"/>
            </a:endParaRPr>
          </a:p>
          <a:p>
            <a:pPr eaLnBrk="1" hangingPunct="1">
              <a:lnSpc>
                <a:spcPct val="80000"/>
              </a:lnSpc>
              <a:buFontTx/>
              <a:buNone/>
            </a:pPr>
            <a:endParaRPr lang="en-US" sz="2200" smtClean="0">
              <a:latin typeface="Tahoma" pitchFamily="34" charset="0"/>
            </a:endParaRPr>
          </a:p>
          <a:p>
            <a:pPr eaLnBrk="1" hangingPunct="1">
              <a:lnSpc>
                <a:spcPct val="80000"/>
              </a:lnSpc>
              <a:buFontTx/>
              <a:buNone/>
            </a:pPr>
            <a:endParaRPr lang="en-US" sz="2200" smtClean="0">
              <a:latin typeface="Tahoma" pitchFamily="34" charset="0"/>
            </a:endParaRPr>
          </a:p>
        </p:txBody>
      </p:sp>
      <p:pic>
        <p:nvPicPr>
          <p:cNvPr id="40963" name="Picture 4" descr="C Shadel&amp;equipment"/>
          <p:cNvPicPr>
            <a:picLocks noChangeAspect="1" noChangeArrowheads="1"/>
          </p:cNvPicPr>
          <p:nvPr/>
        </p:nvPicPr>
        <p:blipFill>
          <a:blip r:embed="rId2" cstate="print"/>
          <a:srcRect/>
          <a:stretch>
            <a:fillRect/>
          </a:stretch>
        </p:blipFill>
        <p:spPr bwMode="auto">
          <a:xfrm>
            <a:off x="5181600" y="1790700"/>
            <a:ext cx="3200400" cy="2400300"/>
          </a:xfrm>
          <a:prstGeom prst="rect">
            <a:avLst/>
          </a:prstGeom>
          <a:noFill/>
          <a:ln w="9525">
            <a:noFill/>
            <a:miter lim="800000"/>
            <a:headEnd/>
            <a:tailEnd/>
          </a:ln>
        </p:spPr>
      </p:pic>
      <p:pic>
        <p:nvPicPr>
          <p:cNvPr id="40964" name="Picture 5" descr="EquipmentDemo,BrianHead,7-29-03"/>
          <p:cNvPicPr>
            <a:picLocks noChangeAspect="1" noChangeArrowheads="1"/>
          </p:cNvPicPr>
          <p:nvPr/>
        </p:nvPicPr>
        <p:blipFill>
          <a:blip r:embed="rId3" cstate="print"/>
          <a:srcRect/>
          <a:stretch>
            <a:fillRect/>
          </a:stretch>
        </p:blipFill>
        <p:spPr bwMode="auto">
          <a:xfrm>
            <a:off x="5181600" y="4267200"/>
            <a:ext cx="3197225" cy="2398713"/>
          </a:xfrm>
          <a:prstGeom prst="rect">
            <a:avLst/>
          </a:prstGeom>
          <a:noFill/>
          <a:ln w="9525">
            <a:noFill/>
            <a:miter lim="800000"/>
            <a:headEnd/>
            <a:tailEnd/>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350838"/>
            <a:ext cx="8229600" cy="892175"/>
          </a:xfrm>
        </p:spPr>
        <p:txBody>
          <a:bodyPr/>
          <a:lstStyle/>
          <a:p>
            <a:pPr eaLnBrk="1" hangingPunct="1">
              <a:defRPr/>
            </a:pPr>
            <a:r>
              <a:rPr lang="en-US" sz="3600" b="1" dirty="0" smtClean="0">
                <a:solidFill>
                  <a:srgbClr val="FF0066"/>
                </a:solidFill>
                <a:latin typeface="Tahoma" pitchFamily="34" charset="0"/>
              </a:rPr>
              <a:t>Past CEMP Workshop Topics</a:t>
            </a:r>
          </a:p>
        </p:txBody>
      </p:sp>
      <p:sp>
        <p:nvSpPr>
          <p:cNvPr id="41986" name="Rectangle 4"/>
          <p:cNvSpPr>
            <a:spLocks noGrp="1" noChangeArrowheads="1"/>
          </p:cNvSpPr>
          <p:nvPr>
            <p:ph type="body" idx="1"/>
          </p:nvPr>
        </p:nvSpPr>
        <p:spPr>
          <a:xfrm>
            <a:off x="152400" y="1219200"/>
            <a:ext cx="8839200" cy="4953000"/>
          </a:xfrm>
        </p:spPr>
        <p:txBody>
          <a:bodyPr/>
          <a:lstStyle/>
          <a:p>
            <a:pPr eaLnBrk="1" hangingPunct="1">
              <a:lnSpc>
                <a:spcPct val="90000"/>
              </a:lnSpc>
            </a:pPr>
            <a:r>
              <a:rPr lang="en-US" sz="2400" smtClean="0">
                <a:latin typeface="Tahoma" pitchFamily="34" charset="0"/>
              </a:rPr>
              <a:t>Socio-historical perspective on atomic testing</a:t>
            </a:r>
          </a:p>
          <a:p>
            <a:pPr eaLnBrk="1" hangingPunct="1">
              <a:lnSpc>
                <a:spcPct val="90000"/>
              </a:lnSpc>
            </a:pPr>
            <a:r>
              <a:rPr lang="en-US" sz="2400" smtClean="0">
                <a:latin typeface="Tahoma" pitchFamily="34" charset="0"/>
              </a:rPr>
              <a:t>Community monitoring at Three Mile Island</a:t>
            </a:r>
          </a:p>
          <a:p>
            <a:pPr eaLnBrk="1" hangingPunct="1">
              <a:lnSpc>
                <a:spcPct val="90000"/>
              </a:lnSpc>
            </a:pPr>
            <a:r>
              <a:rPr lang="en-US" sz="2400" smtClean="0">
                <a:latin typeface="Tahoma" pitchFamily="34" charset="0"/>
              </a:rPr>
              <a:t>Updates on Chernobyl ecosystem and human effects studies  </a:t>
            </a:r>
          </a:p>
          <a:p>
            <a:pPr eaLnBrk="1" hangingPunct="1">
              <a:lnSpc>
                <a:spcPct val="90000"/>
              </a:lnSpc>
            </a:pPr>
            <a:r>
              <a:rPr lang="en-US" sz="2400" smtClean="0">
                <a:latin typeface="Tahoma" pitchFamily="34" charset="0"/>
              </a:rPr>
              <a:t>Health effects in downwind populations</a:t>
            </a:r>
          </a:p>
          <a:p>
            <a:pPr eaLnBrk="1" hangingPunct="1">
              <a:lnSpc>
                <a:spcPct val="90000"/>
              </a:lnSpc>
            </a:pPr>
            <a:r>
              <a:rPr lang="en-US" sz="2400" smtClean="0">
                <a:latin typeface="Tahoma" pitchFamily="34" charset="0"/>
              </a:rPr>
              <a:t>Biological and cultural effects of atomic testing on populations of the Marshall Islands in the Pacific Ocean</a:t>
            </a:r>
          </a:p>
          <a:p>
            <a:pPr eaLnBrk="1" hangingPunct="1">
              <a:lnSpc>
                <a:spcPct val="90000"/>
              </a:lnSpc>
            </a:pPr>
            <a:r>
              <a:rPr lang="en-US" sz="2400" smtClean="0">
                <a:latin typeface="Tahoma" pitchFamily="34" charset="0"/>
              </a:rPr>
              <a:t>Worldwide high natural background areas and effects</a:t>
            </a:r>
          </a:p>
          <a:p>
            <a:pPr eaLnBrk="1" hangingPunct="1">
              <a:lnSpc>
                <a:spcPct val="90000"/>
              </a:lnSpc>
            </a:pPr>
            <a:r>
              <a:rPr lang="en-US" sz="2400" smtClean="0">
                <a:latin typeface="Tahoma" pitchFamily="34" charset="0"/>
              </a:rPr>
              <a:t>Investigations of fires on a mechanism of radionuclide transport</a:t>
            </a:r>
          </a:p>
          <a:p>
            <a:pPr eaLnBrk="1" hangingPunct="1">
              <a:lnSpc>
                <a:spcPct val="90000"/>
              </a:lnSpc>
            </a:pPr>
            <a:r>
              <a:rPr lang="en-US" sz="2400" smtClean="0">
                <a:latin typeface="Tahoma" pitchFamily="34" charset="0"/>
              </a:rPr>
              <a:t>Nuclear power and global climate change </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defRPr/>
            </a:pPr>
            <a:r>
              <a:rPr lang="en-US" sz="3600" b="1" smtClean="0">
                <a:solidFill>
                  <a:srgbClr val="FF0066"/>
                </a:solidFill>
                <a:latin typeface="Tahoma" pitchFamily="34" charset="0"/>
              </a:rPr>
              <a:t>Additional Public Interaction</a:t>
            </a:r>
          </a:p>
        </p:txBody>
      </p:sp>
      <p:sp>
        <p:nvSpPr>
          <p:cNvPr id="43010" name="Rectangle 3"/>
          <p:cNvSpPr>
            <a:spLocks noGrp="1" noChangeArrowheads="1"/>
          </p:cNvSpPr>
          <p:nvPr>
            <p:ph type="body" idx="1"/>
          </p:nvPr>
        </p:nvSpPr>
        <p:spPr>
          <a:xfrm>
            <a:off x="152400" y="1447800"/>
            <a:ext cx="4267200" cy="4648200"/>
          </a:xfrm>
        </p:spPr>
        <p:txBody>
          <a:bodyPr/>
          <a:lstStyle/>
          <a:p>
            <a:pPr eaLnBrk="1" hangingPunct="1">
              <a:buClr>
                <a:srgbClr val="FF0066"/>
              </a:buClr>
            </a:pPr>
            <a:r>
              <a:rPr lang="en-US" sz="2800" smtClean="0">
                <a:latin typeface="Tahoma" pitchFamily="34" charset="0"/>
              </a:rPr>
              <a:t>Targeted outreach activities</a:t>
            </a:r>
          </a:p>
          <a:p>
            <a:pPr lvl="1" eaLnBrk="1" hangingPunct="1">
              <a:buClr>
                <a:srgbClr val="FF0066"/>
              </a:buClr>
            </a:pPr>
            <a:r>
              <a:rPr lang="en-US" sz="2400" smtClean="0">
                <a:latin typeface="Tahoma" pitchFamily="34" charset="0"/>
              </a:rPr>
              <a:t>Community events (county fairs, council meeting)</a:t>
            </a:r>
          </a:p>
          <a:p>
            <a:pPr lvl="1" eaLnBrk="1" hangingPunct="1">
              <a:buClr>
                <a:srgbClr val="FF0066"/>
              </a:buClr>
            </a:pPr>
            <a:r>
              <a:rPr lang="en-US" sz="2400" smtClean="0">
                <a:latin typeface="Tahoma" pitchFamily="34" charset="0"/>
              </a:rPr>
              <a:t>Presentations to civic and religious organizations</a:t>
            </a:r>
          </a:p>
          <a:p>
            <a:pPr lvl="1" eaLnBrk="1" hangingPunct="1">
              <a:buClr>
                <a:srgbClr val="FF0066"/>
              </a:buClr>
            </a:pPr>
            <a:r>
              <a:rPr lang="en-US" sz="2400" smtClean="0">
                <a:latin typeface="Tahoma" pitchFamily="34" charset="0"/>
              </a:rPr>
              <a:t>Classroom presentations and seminars</a:t>
            </a:r>
          </a:p>
        </p:txBody>
      </p:sp>
      <p:pic>
        <p:nvPicPr>
          <p:cNvPr id="43011" name="Picture 4" descr="2006 CEMP Workshop 006"/>
          <p:cNvPicPr>
            <a:picLocks noChangeAspect="1" noChangeArrowheads="1"/>
          </p:cNvPicPr>
          <p:nvPr/>
        </p:nvPicPr>
        <p:blipFill>
          <a:blip r:embed="rId2" cstate="print"/>
          <a:srcRect/>
          <a:stretch>
            <a:fillRect/>
          </a:stretch>
        </p:blipFill>
        <p:spPr bwMode="auto">
          <a:xfrm>
            <a:off x="4572000" y="2286000"/>
            <a:ext cx="4495800" cy="3371850"/>
          </a:xfrm>
          <a:prstGeom prst="rect">
            <a:avLst/>
          </a:prstGeom>
          <a:noFill/>
          <a:ln w="9525">
            <a:noFill/>
            <a:miter lim="800000"/>
            <a:headEnd/>
            <a:tailEnd/>
          </a:ln>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rgbClr val="FF0000"/>
                </a:solidFill>
              </a:rPr>
              <a:t>CEMP Partnering</a:t>
            </a:r>
            <a:endParaRPr lang="en-US" dirty="0">
              <a:solidFill>
                <a:srgbClr val="FF0000"/>
              </a:solidFill>
            </a:endParaRPr>
          </a:p>
        </p:txBody>
      </p:sp>
      <p:sp>
        <p:nvSpPr>
          <p:cNvPr id="44034" name="Content Placeholder 2"/>
          <p:cNvSpPr>
            <a:spLocks noGrp="1"/>
          </p:cNvSpPr>
          <p:nvPr>
            <p:ph idx="1"/>
          </p:nvPr>
        </p:nvSpPr>
        <p:spPr>
          <a:xfrm>
            <a:off x="457200" y="1295400"/>
            <a:ext cx="8229600" cy="4495800"/>
          </a:xfrm>
        </p:spPr>
        <p:txBody>
          <a:bodyPr/>
          <a:lstStyle/>
          <a:p>
            <a:r>
              <a:rPr lang="en-US" smtClean="0"/>
              <a:t>The CEMP station infrastructure can serve as a test bed for partnering with other organizations or community initiatives.</a:t>
            </a:r>
          </a:p>
        </p:txBody>
      </p:sp>
      <p:pic>
        <p:nvPicPr>
          <p:cNvPr id="44036" name="Picture 4"/>
          <p:cNvPicPr>
            <a:picLocks noChangeAspect="1" noChangeArrowheads="1"/>
          </p:cNvPicPr>
          <p:nvPr/>
        </p:nvPicPr>
        <p:blipFill>
          <a:blip r:embed="rId2" cstate="print"/>
          <a:srcRect/>
          <a:stretch>
            <a:fillRect/>
          </a:stretch>
        </p:blipFill>
        <p:spPr bwMode="auto">
          <a:xfrm>
            <a:off x="5105400" y="3352800"/>
            <a:ext cx="3505200" cy="2628900"/>
          </a:xfrm>
          <a:prstGeom prst="rect">
            <a:avLst/>
          </a:prstGeom>
          <a:noFill/>
          <a:ln w="9525">
            <a:noFill/>
            <a:miter lim="800000"/>
            <a:headEnd/>
            <a:tailEnd/>
          </a:ln>
          <a:effectLst/>
        </p:spPr>
      </p:pic>
      <p:sp>
        <p:nvSpPr>
          <p:cNvPr id="44037" name="Text Box 5"/>
          <p:cNvSpPr txBox="1">
            <a:spLocks noChangeArrowheads="1"/>
          </p:cNvSpPr>
          <p:nvPr/>
        </p:nvSpPr>
        <p:spPr bwMode="auto">
          <a:xfrm>
            <a:off x="914400" y="3124200"/>
            <a:ext cx="4038600" cy="2847975"/>
          </a:xfrm>
          <a:prstGeom prst="rect">
            <a:avLst/>
          </a:prstGeom>
          <a:noFill/>
          <a:ln w="9525">
            <a:solidFill>
              <a:srgbClr val="993300"/>
            </a:solidFill>
            <a:miter lim="800000"/>
            <a:headEnd/>
            <a:tailEnd/>
          </a:ln>
          <a:effectLst/>
        </p:spPr>
        <p:txBody>
          <a:bodyPr>
            <a:spAutoFit/>
          </a:bodyPr>
          <a:lstStyle/>
          <a:p>
            <a:pPr>
              <a:spcBef>
                <a:spcPct val="50000"/>
              </a:spcBef>
            </a:pPr>
            <a:r>
              <a:rPr lang="en-US"/>
              <a:t>LED digital sign installed at Duckwater is one of four signs that will be installed in rural Nevada communities through a grant from NOAA.  Signs will display weather watches and warnings, and eventually road conditions and other important messages such as Amber alerts.  Operational status is expected as early as April, 2011.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noFill/>
          <a:ln/>
        </p:spPr>
        <p:txBody>
          <a:bodyPr/>
          <a:lstStyle/>
          <a:p>
            <a:r>
              <a:rPr lang="en-US" sz="2800" b="1" smtClean="0">
                <a:effectLst/>
                <a:latin typeface="Tahoma" pitchFamily="34" charset="0"/>
              </a:rPr>
              <a:t>The CEMP and IRPA</a:t>
            </a:r>
            <a:br>
              <a:rPr lang="en-US" sz="2800" b="1" smtClean="0">
                <a:effectLst/>
                <a:latin typeface="Tahoma" pitchFamily="34" charset="0"/>
              </a:rPr>
            </a:br>
            <a:r>
              <a:rPr lang="en-US" sz="2800" b="1" smtClean="0">
                <a:effectLst/>
                <a:latin typeface="Tahoma" pitchFamily="34" charset="0"/>
              </a:rPr>
              <a:t>Guiding Principles for Radiation Protection Professionals on Stakeholder Engagement</a:t>
            </a:r>
          </a:p>
        </p:txBody>
      </p:sp>
      <p:sp>
        <p:nvSpPr>
          <p:cNvPr id="47107" name="Rectangle 3"/>
          <p:cNvSpPr>
            <a:spLocks noGrp="1" noChangeArrowheads="1"/>
          </p:cNvSpPr>
          <p:nvPr>
            <p:ph type="body" idx="1"/>
          </p:nvPr>
        </p:nvSpPr>
        <p:spPr/>
        <p:txBody>
          <a:bodyPr/>
          <a:lstStyle/>
          <a:p>
            <a:r>
              <a:rPr lang="en-US" sz="2000" b="1" smtClean="0">
                <a:latin typeface="Tahoma" pitchFamily="34" charset="0"/>
              </a:rPr>
              <a:t>Identify opportunities for engagement and ensure the level of engagement is proportionate to the nature of the radiation protection issues at stake and their context  </a:t>
            </a:r>
            <a:r>
              <a:rPr lang="en-US" sz="2000" b="1" smtClean="0">
                <a:solidFill>
                  <a:srgbClr val="33CC33"/>
                </a:solidFill>
                <a:latin typeface="Tahoma" pitchFamily="34" charset="0"/>
              </a:rPr>
              <a:t>YES</a:t>
            </a:r>
            <a:endParaRPr lang="en-US" sz="2000" b="1" smtClean="0">
              <a:latin typeface="Tahoma" pitchFamily="34" charset="0"/>
            </a:endParaRPr>
          </a:p>
          <a:p>
            <a:r>
              <a:rPr lang="en-US" sz="2000" b="1" smtClean="0">
                <a:latin typeface="Tahoma" pitchFamily="34" charset="0"/>
              </a:rPr>
              <a:t>Initiate the process as early as possible and develop a sustainable implementation plan  </a:t>
            </a:r>
            <a:r>
              <a:rPr lang="en-US" sz="2000" b="1" smtClean="0">
                <a:solidFill>
                  <a:srgbClr val="FF0066"/>
                </a:solidFill>
                <a:latin typeface="Tahoma" pitchFamily="34" charset="0"/>
              </a:rPr>
              <a:t>NO</a:t>
            </a:r>
            <a:endParaRPr lang="en-US" sz="2000" b="1" smtClean="0">
              <a:latin typeface="Tahoma" pitchFamily="34" charset="0"/>
            </a:endParaRPr>
          </a:p>
          <a:p>
            <a:r>
              <a:rPr lang="en-US" sz="2000" b="1" smtClean="0">
                <a:latin typeface="Tahoma" pitchFamily="34" charset="0"/>
              </a:rPr>
              <a:t>Enable an open, inclusive and transparent stakeholder engagement process  </a:t>
            </a:r>
            <a:r>
              <a:rPr lang="en-US" sz="2000" b="1" smtClean="0">
                <a:solidFill>
                  <a:srgbClr val="33CC33"/>
                </a:solidFill>
                <a:latin typeface="Tahoma" pitchFamily="34" charset="0"/>
              </a:rPr>
              <a:t>YES</a:t>
            </a:r>
            <a:endParaRPr lang="en-US" sz="2000" b="1" smtClean="0">
              <a:latin typeface="Tahoma" pitchFamily="34" charset="0"/>
            </a:endParaRPr>
          </a:p>
          <a:p>
            <a:r>
              <a:rPr lang="en-US" sz="2000" b="1" smtClean="0">
                <a:latin typeface="Tahoma" pitchFamily="34" charset="0"/>
              </a:rPr>
              <a:t>Seek out and involve relevant stakeholders and experts </a:t>
            </a:r>
            <a:r>
              <a:rPr lang="en-US" sz="2000" b="1" smtClean="0">
                <a:solidFill>
                  <a:srgbClr val="33CC33"/>
                </a:solidFill>
                <a:latin typeface="Tahoma" pitchFamily="34" charset="0"/>
              </a:rPr>
              <a:t>YES</a:t>
            </a:r>
          </a:p>
          <a:p>
            <a:r>
              <a:rPr lang="en-US" sz="2000" b="1" smtClean="0">
                <a:latin typeface="Tahoma" pitchFamily="34" charset="0"/>
              </a:rPr>
              <a:t>Ensure that the roles and responsibilities of all participants, and the rules for cooperation are clearly defined </a:t>
            </a:r>
            <a:r>
              <a:rPr lang="en-US" sz="2000" b="1" smtClean="0">
                <a:solidFill>
                  <a:srgbClr val="33CC33"/>
                </a:solidFill>
                <a:latin typeface="Tahoma" pitchFamily="34" charset="0"/>
              </a:rPr>
              <a:t>YES</a:t>
            </a:r>
            <a:endParaRPr lang="en-US" sz="2000" b="1" smtClean="0">
              <a:latin typeface="Tahoma" pitchFamily="34" charset="0"/>
            </a:endParaRPr>
          </a:p>
          <a:p>
            <a:endParaRPr lang="en-US" sz="2400" b="1" smtClean="0">
              <a:latin typeface="Tahoma"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noFill/>
          <a:ln/>
        </p:spPr>
        <p:txBody>
          <a:bodyPr/>
          <a:lstStyle/>
          <a:p>
            <a:r>
              <a:rPr lang="en-US" sz="2800" b="1" smtClean="0">
                <a:effectLst/>
                <a:latin typeface="Tahoma" pitchFamily="34" charset="0"/>
              </a:rPr>
              <a:t>The CEMP and IRPA</a:t>
            </a:r>
            <a:br>
              <a:rPr lang="en-US" sz="2800" b="1" smtClean="0">
                <a:effectLst/>
                <a:latin typeface="Tahoma" pitchFamily="34" charset="0"/>
              </a:rPr>
            </a:br>
            <a:r>
              <a:rPr lang="en-US" sz="2800" b="1" smtClean="0">
                <a:effectLst/>
                <a:latin typeface="Tahoma" pitchFamily="34" charset="0"/>
              </a:rPr>
              <a:t>Guiding Principles for Radiation Protection Professionals on Stakeholder Engagement</a:t>
            </a:r>
          </a:p>
        </p:txBody>
      </p:sp>
      <p:sp>
        <p:nvSpPr>
          <p:cNvPr id="48131" name="Rectangle 3"/>
          <p:cNvSpPr>
            <a:spLocks noGrp="1" noChangeArrowheads="1"/>
          </p:cNvSpPr>
          <p:nvPr>
            <p:ph type="body" idx="1"/>
          </p:nvPr>
        </p:nvSpPr>
        <p:spPr>
          <a:xfrm>
            <a:off x="304800" y="1600200"/>
            <a:ext cx="8686800" cy="4495800"/>
          </a:xfrm>
        </p:spPr>
        <p:txBody>
          <a:bodyPr/>
          <a:lstStyle/>
          <a:p>
            <a:r>
              <a:rPr lang="en-US" sz="2000" b="1" smtClean="0">
                <a:latin typeface="Tahoma" pitchFamily="34" charset="0"/>
              </a:rPr>
              <a:t>Collectively develop objectives for the stakeholder engagement process, based on a shared understanding of issues and boundaries </a:t>
            </a:r>
            <a:r>
              <a:rPr lang="en-US" sz="2000" b="1" smtClean="0">
                <a:solidFill>
                  <a:srgbClr val="33CC33"/>
                </a:solidFill>
                <a:latin typeface="Tahoma" pitchFamily="34" charset="0"/>
              </a:rPr>
              <a:t>YES</a:t>
            </a:r>
            <a:endParaRPr lang="en-US" sz="2000" b="1" smtClean="0">
              <a:latin typeface="Tahoma" pitchFamily="34" charset="0"/>
            </a:endParaRPr>
          </a:p>
          <a:p>
            <a:r>
              <a:rPr lang="en-US" sz="2000" b="1" smtClean="0">
                <a:latin typeface="Tahoma" pitchFamily="34" charset="0"/>
              </a:rPr>
              <a:t>Develop a culture which values a shared language and understanding, and favours collective learning </a:t>
            </a:r>
            <a:r>
              <a:rPr lang="en-US" sz="2000" b="1" smtClean="0">
                <a:solidFill>
                  <a:srgbClr val="33CC33"/>
                </a:solidFill>
                <a:latin typeface="Tahoma" pitchFamily="34" charset="0"/>
              </a:rPr>
              <a:t>YES</a:t>
            </a:r>
            <a:endParaRPr lang="en-US" sz="2000" b="1" smtClean="0">
              <a:latin typeface="Tahoma" pitchFamily="34" charset="0"/>
            </a:endParaRPr>
          </a:p>
          <a:p>
            <a:r>
              <a:rPr lang="en-US" sz="2000" b="1" smtClean="0">
                <a:latin typeface="Tahoma" pitchFamily="34" charset="0"/>
              </a:rPr>
              <a:t>Respect and value the expression of different perspectives </a:t>
            </a:r>
            <a:r>
              <a:rPr lang="en-US" sz="2000" b="1" smtClean="0">
                <a:solidFill>
                  <a:srgbClr val="33CC33"/>
                </a:solidFill>
                <a:latin typeface="Tahoma" pitchFamily="34" charset="0"/>
              </a:rPr>
              <a:t>YES</a:t>
            </a:r>
          </a:p>
          <a:p>
            <a:r>
              <a:rPr lang="en-US" sz="2000" b="1" smtClean="0">
                <a:latin typeface="Tahoma" pitchFamily="34" charset="0"/>
              </a:rPr>
              <a:t>Ensure a regular feedback mechanism is in place to inform and improve current and future stakeholder engagement processes </a:t>
            </a:r>
            <a:r>
              <a:rPr lang="en-US" sz="2000" b="1" smtClean="0">
                <a:solidFill>
                  <a:srgbClr val="33CC33"/>
                </a:solidFill>
                <a:latin typeface="Tahoma" pitchFamily="34" charset="0"/>
              </a:rPr>
              <a:t>YES</a:t>
            </a:r>
          </a:p>
          <a:p>
            <a:r>
              <a:rPr lang="en-US" sz="2000" b="1" smtClean="0">
                <a:latin typeface="Tahoma" pitchFamily="34" charset="0"/>
              </a:rPr>
              <a:t>Apply the IRPA Code of Ethics in their actions within these processes to the best of their knowledge </a:t>
            </a:r>
            <a:r>
              <a:rPr lang="en-US" sz="2000" b="1" smtClean="0">
                <a:solidFill>
                  <a:srgbClr val="33CC33"/>
                </a:solidFill>
                <a:latin typeface="Tahoma" pitchFamily="34" charset="0"/>
              </a:rPr>
              <a:t>YES</a:t>
            </a:r>
            <a:endParaRPr lang="en-US" sz="2000" b="1" smtClean="0">
              <a:latin typeface="Tahoma"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eaLnBrk="1" hangingPunct="1">
              <a:defRPr/>
            </a:pPr>
            <a:r>
              <a:rPr lang="en-US" sz="3600" smtClean="0">
                <a:solidFill>
                  <a:srgbClr val="FF0066"/>
                </a:solidFill>
                <a:latin typeface="Tahoma" pitchFamily="34" charset="0"/>
              </a:rPr>
              <a:t>Conclusions</a:t>
            </a:r>
          </a:p>
        </p:txBody>
      </p:sp>
      <p:sp>
        <p:nvSpPr>
          <p:cNvPr id="45058" name="Rectangle 3"/>
          <p:cNvSpPr>
            <a:spLocks noGrp="1" noChangeArrowheads="1"/>
          </p:cNvSpPr>
          <p:nvPr>
            <p:ph type="body" idx="1"/>
          </p:nvPr>
        </p:nvSpPr>
        <p:spPr>
          <a:xfrm>
            <a:off x="457200" y="1295400"/>
            <a:ext cx="8229600" cy="4495800"/>
          </a:xfrm>
        </p:spPr>
        <p:txBody>
          <a:bodyPr/>
          <a:lstStyle/>
          <a:p>
            <a:pPr eaLnBrk="1" hangingPunct="1">
              <a:lnSpc>
                <a:spcPct val="80000"/>
              </a:lnSpc>
              <a:buClr>
                <a:srgbClr val="FF0066"/>
              </a:buClr>
            </a:pPr>
            <a:r>
              <a:rPr lang="en-US" sz="2000" smtClean="0">
                <a:latin typeface="Tahoma" pitchFamily="34" charset="0"/>
              </a:rPr>
              <a:t>A hands-on role for the public improves the transparency and credibility of monitoring data.</a:t>
            </a:r>
          </a:p>
          <a:p>
            <a:pPr eaLnBrk="1" hangingPunct="1">
              <a:lnSpc>
                <a:spcPct val="80000"/>
              </a:lnSpc>
              <a:buClr>
                <a:srgbClr val="FF0066"/>
              </a:buClr>
            </a:pPr>
            <a:r>
              <a:rPr lang="en-US" sz="2000" smtClean="0">
                <a:latin typeface="Tahoma" pitchFamily="34" charset="0"/>
              </a:rPr>
              <a:t>The internet can be an effective tool for disseminating results and helping build program credibility by providing near real-time access to monitoring data.</a:t>
            </a:r>
          </a:p>
          <a:p>
            <a:pPr eaLnBrk="1" hangingPunct="1">
              <a:lnSpc>
                <a:spcPct val="80000"/>
              </a:lnSpc>
              <a:buClr>
                <a:srgbClr val="FF0066"/>
              </a:buClr>
            </a:pPr>
            <a:r>
              <a:rPr lang="en-US" sz="2000" smtClean="0">
                <a:latin typeface="Tahoma" pitchFamily="34" charset="0"/>
              </a:rPr>
              <a:t>Stakeholders are willing to take on significant responsibilities in assisting with the operation of monitoring networks, including educating themselves and members of their communities about the results of such monitoring.</a:t>
            </a:r>
          </a:p>
          <a:p>
            <a:pPr eaLnBrk="1" hangingPunct="1">
              <a:lnSpc>
                <a:spcPct val="80000"/>
              </a:lnSpc>
              <a:buClr>
                <a:srgbClr val="FF0066"/>
              </a:buClr>
            </a:pPr>
            <a:r>
              <a:rPr lang="en-US" sz="2000" smtClean="0">
                <a:latin typeface="Tahoma" pitchFamily="34" charset="0"/>
              </a:rPr>
              <a:t>A hands-on role can actually result in reduction of programmatic costs</a:t>
            </a:r>
          </a:p>
          <a:p>
            <a:pPr eaLnBrk="1" hangingPunct="1">
              <a:lnSpc>
                <a:spcPct val="80000"/>
              </a:lnSpc>
              <a:buClr>
                <a:srgbClr val="FF0066"/>
              </a:buClr>
            </a:pPr>
            <a:r>
              <a:rPr lang="en-US" sz="2000" smtClean="0">
                <a:latin typeface="Tahoma" pitchFamily="34" charset="0"/>
              </a:rPr>
              <a:t>The network has supported emergency response activities in the past and could do so again if testing were ever to resume.</a:t>
            </a:r>
          </a:p>
          <a:p>
            <a:pPr eaLnBrk="1" hangingPunct="1">
              <a:lnSpc>
                <a:spcPct val="80000"/>
              </a:lnSpc>
              <a:buClr>
                <a:srgbClr val="FF0066"/>
              </a:buClr>
            </a:pPr>
            <a:r>
              <a:rPr lang="en-US" sz="2000" smtClean="0">
                <a:latin typeface="Tahoma" pitchFamily="34" charset="0"/>
              </a:rPr>
              <a:t>CEMP stations can provide the infrastructure necessary for partnering with other organizations to deploy and test other systems where retrieving data remotely is a necessity.</a:t>
            </a:r>
          </a:p>
          <a:p>
            <a:pPr eaLnBrk="1" hangingPunct="1">
              <a:lnSpc>
                <a:spcPct val="80000"/>
              </a:lnSpc>
              <a:buClr>
                <a:srgbClr val="FF0066"/>
              </a:buClr>
            </a:pPr>
            <a:r>
              <a:rPr lang="en-US" sz="2000" smtClean="0">
                <a:latin typeface="Tahoma" pitchFamily="34" charset="0"/>
              </a:rPr>
              <a:t>The CEMP can serve as a model for public involvement in programs dealing with issues of environmental concern.</a:t>
            </a:r>
          </a:p>
          <a:p>
            <a:pPr eaLnBrk="1" hangingPunct="1">
              <a:lnSpc>
                <a:spcPct val="80000"/>
              </a:lnSpc>
              <a:buClr>
                <a:srgbClr val="FF0066"/>
              </a:buClr>
            </a:pPr>
            <a:endParaRPr lang="en-US" sz="2000" smtClean="0">
              <a:latin typeface="Tahoma" pitchFamily="34"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eaLnBrk="1" hangingPunct="1">
              <a:defRPr/>
            </a:pPr>
            <a:r>
              <a:rPr lang="en-US" smtClean="0">
                <a:solidFill>
                  <a:srgbClr val="FF0066"/>
                </a:solidFill>
                <a:latin typeface="Tahoma" pitchFamily="34" charset="0"/>
              </a:rPr>
              <a:t>Contact Information for CEMP</a:t>
            </a:r>
          </a:p>
        </p:txBody>
      </p:sp>
      <p:sp>
        <p:nvSpPr>
          <p:cNvPr id="46082" name="Rectangle 3"/>
          <p:cNvSpPr>
            <a:spLocks noGrp="1" noChangeArrowheads="1"/>
          </p:cNvSpPr>
          <p:nvPr>
            <p:ph type="body" idx="1"/>
          </p:nvPr>
        </p:nvSpPr>
        <p:spPr>
          <a:xfrm>
            <a:off x="381000" y="1600200"/>
            <a:ext cx="8382000" cy="4116388"/>
          </a:xfrm>
        </p:spPr>
        <p:txBody>
          <a:bodyPr/>
          <a:lstStyle/>
          <a:p>
            <a:pPr eaLnBrk="1" hangingPunct="1"/>
            <a:r>
              <a:rPr lang="en-US" sz="2800" smtClean="0">
                <a:latin typeface="Tahoma" pitchFamily="34" charset="0"/>
              </a:rPr>
              <a:t>Ted Hartwell—DRI Program Manager for CEMP (702) 862-5419</a:t>
            </a:r>
          </a:p>
          <a:p>
            <a:pPr eaLnBrk="1" hangingPunct="1"/>
            <a:r>
              <a:rPr lang="en-US" sz="2800" smtClean="0">
                <a:latin typeface="Tahoma" pitchFamily="34" charset="0"/>
              </a:rPr>
              <a:t>Kathryn Knapp—NNSA Program Manager for CEMP (702) 295-5795</a:t>
            </a:r>
          </a:p>
          <a:p>
            <a:pPr eaLnBrk="1" hangingPunct="1"/>
            <a:r>
              <a:rPr lang="en-US" sz="2800" smtClean="0">
                <a:latin typeface="Tahoma" pitchFamily="34" charset="0"/>
              </a:rPr>
              <a:t>Darwin Morgan—NNSA Office of Public Affairs (702) 295-1755</a:t>
            </a:r>
          </a:p>
          <a:p>
            <a:pPr eaLnBrk="1" hangingPunct="1">
              <a:buFontTx/>
              <a:buNone/>
            </a:pPr>
            <a:endParaRPr lang="en-US" smtClean="0">
              <a:latin typeface="Tahoma" pitchFamily="34" charset="0"/>
            </a:endParaRPr>
          </a:p>
          <a:p>
            <a:pPr eaLnBrk="1" hangingPunct="1"/>
            <a:r>
              <a:rPr lang="en-US" sz="3600" smtClean="0">
                <a:latin typeface="Tahoma" pitchFamily="34" charset="0"/>
              </a:rPr>
              <a:t>CEMP Web Site   </a:t>
            </a:r>
            <a:r>
              <a:rPr lang="en-US" sz="3600" smtClean="0">
                <a:solidFill>
                  <a:srgbClr val="FF0066"/>
                </a:solidFill>
                <a:latin typeface="Tahoma" pitchFamily="34" charset="0"/>
              </a:rPr>
              <a:t>http://cemp.dri.edu/</a:t>
            </a:r>
          </a:p>
          <a:p>
            <a:pPr eaLnBrk="1" hangingPunct="1"/>
            <a:endParaRPr lang="en-US" sz="3600" smtClean="0">
              <a:latin typeface="Tahoma" pitchFamily="34" charset="0"/>
            </a:endParaRPr>
          </a:p>
          <a:p>
            <a:pPr lvl="1" eaLnBrk="1" hangingPunct="1"/>
            <a:endParaRPr lang="en-US" sz="3200" smtClean="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762000" y="152400"/>
            <a:ext cx="7696200" cy="1066800"/>
          </a:xfrm>
          <a:prstGeom prst="rect">
            <a:avLst/>
          </a:prstGeom>
          <a:noFill/>
          <a:ln w="9525">
            <a:noFill/>
            <a:miter lim="800000"/>
            <a:headEnd/>
            <a:tailEnd/>
          </a:ln>
          <a:effectLst/>
        </p:spPr>
        <p:txBody>
          <a:bodyPr>
            <a:spAutoFit/>
          </a:bodyPr>
          <a:lstStyle/>
          <a:p>
            <a:pPr algn="ctr">
              <a:defRPr/>
            </a:pPr>
            <a:r>
              <a:rPr lang="en-US" sz="3200" b="1" dirty="0">
                <a:solidFill>
                  <a:srgbClr val="FF0066"/>
                </a:solidFill>
                <a:effectLst>
                  <a:outerShdw blurRad="38100" dist="38100" dir="2700000" algn="tl">
                    <a:srgbClr val="000000"/>
                  </a:outerShdw>
                </a:effectLst>
                <a:latin typeface="Tahoma" pitchFamily="34" charset="0"/>
              </a:rPr>
              <a:t>Atmospheric Nuclear Testing</a:t>
            </a:r>
          </a:p>
          <a:p>
            <a:pPr algn="ctr">
              <a:defRPr/>
            </a:pPr>
            <a:r>
              <a:rPr lang="en-US" sz="3200" b="1" dirty="0">
                <a:solidFill>
                  <a:srgbClr val="FF0066"/>
                </a:solidFill>
                <a:effectLst>
                  <a:outerShdw blurRad="38100" dist="38100" dir="2700000" algn="tl">
                    <a:srgbClr val="000000"/>
                  </a:outerShdw>
                </a:effectLst>
                <a:latin typeface="Tahoma" pitchFamily="34" charset="0"/>
              </a:rPr>
              <a:t>At The NNSS</a:t>
            </a:r>
          </a:p>
        </p:txBody>
      </p:sp>
      <p:sp>
        <p:nvSpPr>
          <p:cNvPr id="21506" name="Text Box 3"/>
          <p:cNvSpPr txBox="1">
            <a:spLocks noChangeArrowheads="1"/>
          </p:cNvSpPr>
          <p:nvPr/>
        </p:nvSpPr>
        <p:spPr bwMode="auto">
          <a:xfrm>
            <a:off x="152400" y="2438400"/>
            <a:ext cx="4038600" cy="2862263"/>
          </a:xfrm>
          <a:prstGeom prst="rect">
            <a:avLst/>
          </a:prstGeom>
          <a:noFill/>
          <a:ln w="9525">
            <a:noFill/>
            <a:miter lim="800000"/>
            <a:headEnd/>
            <a:tailEnd/>
          </a:ln>
        </p:spPr>
        <p:txBody>
          <a:bodyPr>
            <a:spAutoFit/>
          </a:bodyPr>
          <a:lstStyle/>
          <a:p>
            <a:pPr>
              <a:spcBef>
                <a:spcPct val="50000"/>
              </a:spcBef>
            </a:pPr>
            <a:r>
              <a:rPr lang="en-US" sz="2400" b="1">
                <a:latin typeface="Tahoma" pitchFamily="34" charset="0"/>
              </a:rPr>
              <a:t>-100 atmospheric nuclear tests  conducted at the NNSS between 1951 and 1962.  </a:t>
            </a:r>
          </a:p>
          <a:p>
            <a:pPr>
              <a:spcBef>
                <a:spcPct val="50000"/>
              </a:spcBef>
            </a:pPr>
            <a:r>
              <a:rPr lang="en-US" sz="2400" b="1">
                <a:latin typeface="Tahoma" pitchFamily="34" charset="0"/>
              </a:rPr>
              <a:t>-Largest was the </a:t>
            </a:r>
            <a:r>
              <a:rPr lang="en-US" sz="2400" b="1" i="1">
                <a:latin typeface="Tahoma" pitchFamily="34" charset="0"/>
              </a:rPr>
              <a:t>Hood </a:t>
            </a:r>
            <a:r>
              <a:rPr lang="en-US" sz="2400" b="1">
                <a:latin typeface="Tahoma" pitchFamily="34" charset="0"/>
              </a:rPr>
              <a:t>test, with a yield of 74 kilotons.</a:t>
            </a:r>
          </a:p>
        </p:txBody>
      </p:sp>
      <p:pic>
        <p:nvPicPr>
          <p:cNvPr id="21507" name="Picture 4" descr="Hood - A"/>
          <p:cNvPicPr>
            <a:picLocks noChangeAspect="1" noChangeArrowheads="1"/>
          </p:cNvPicPr>
          <p:nvPr/>
        </p:nvPicPr>
        <p:blipFill>
          <a:blip r:embed="rId2" cstate="print"/>
          <a:srcRect/>
          <a:stretch>
            <a:fillRect/>
          </a:stretch>
        </p:blipFill>
        <p:spPr bwMode="auto">
          <a:xfrm>
            <a:off x="4419600" y="1827213"/>
            <a:ext cx="4403725" cy="3498850"/>
          </a:xfrm>
          <a:prstGeom prst="rect">
            <a:avLst/>
          </a:prstGeom>
          <a:noFill/>
          <a:ln w="9525">
            <a:noFill/>
            <a:miter lim="800000"/>
            <a:headEnd/>
            <a:tailEnd/>
          </a:ln>
        </p:spPr>
      </p:pic>
      <p:sp>
        <p:nvSpPr>
          <p:cNvPr id="21508" name="Text Box 5"/>
          <p:cNvSpPr txBox="1">
            <a:spLocks noChangeArrowheads="1"/>
          </p:cNvSpPr>
          <p:nvPr/>
        </p:nvSpPr>
        <p:spPr bwMode="auto">
          <a:xfrm>
            <a:off x="4724400" y="4876800"/>
            <a:ext cx="3505200" cy="274638"/>
          </a:xfrm>
          <a:prstGeom prst="rect">
            <a:avLst/>
          </a:prstGeom>
          <a:noFill/>
          <a:ln w="9525">
            <a:noFill/>
            <a:miter lim="800000"/>
            <a:headEnd/>
            <a:tailEnd/>
          </a:ln>
        </p:spPr>
        <p:txBody>
          <a:bodyPr>
            <a:spAutoFit/>
          </a:bodyPr>
          <a:lstStyle/>
          <a:p>
            <a:pPr algn="ctr">
              <a:spcBef>
                <a:spcPct val="50000"/>
              </a:spcBef>
            </a:pPr>
            <a:r>
              <a:rPr lang="en-US" sz="1200" b="1" i="1"/>
              <a:t>Hood </a:t>
            </a:r>
            <a:r>
              <a:rPr lang="en-US" sz="1200" b="1"/>
              <a:t>Test, July 5, 1957</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5"/>
          <p:cNvSpPr>
            <a:spLocks noGrp="1" noChangeArrowheads="1"/>
          </p:cNvSpPr>
          <p:nvPr>
            <p:ph type="title"/>
          </p:nvPr>
        </p:nvSpPr>
        <p:spPr>
          <a:xfrm>
            <a:off x="533400" y="152400"/>
            <a:ext cx="7772400" cy="1143000"/>
          </a:xfrm>
        </p:spPr>
        <p:txBody>
          <a:bodyPr/>
          <a:lstStyle/>
          <a:p>
            <a:pPr eaLnBrk="1" hangingPunct="1">
              <a:defRPr/>
            </a:pPr>
            <a:r>
              <a:rPr lang="en-US" sz="3200" b="1" dirty="0" smtClean="0">
                <a:solidFill>
                  <a:srgbClr val="FF0066"/>
                </a:solidFill>
                <a:latin typeface="Tahoma" pitchFamily="34" charset="0"/>
              </a:rPr>
              <a:t>NNSS Atmospheric Nuclear Testing</a:t>
            </a:r>
          </a:p>
        </p:txBody>
      </p:sp>
      <p:pic>
        <p:nvPicPr>
          <p:cNvPr id="39946" name="atmospheric tests.mpg">
            <a:hlinkClick r:id="" action="ppaction://media"/>
          </p:cNvPr>
          <p:cNvPicPr>
            <a:picLocks noGrp="1" noRot="1" noChangeAspect="1" noChangeArrowheads="1"/>
          </p:cNvPicPr>
          <p:nvPr>
            <p:ph sz="half" idx="1"/>
            <a:videoFile r:link="rId1"/>
          </p:nvPr>
        </p:nvPicPr>
        <p:blipFill>
          <a:blip r:embed="rId3" cstate="print"/>
          <a:srcRect/>
          <a:stretch>
            <a:fillRect/>
          </a:stretch>
        </p:blipFill>
        <p:spPr>
          <a:xfrm>
            <a:off x="1219200" y="1295400"/>
            <a:ext cx="6400800" cy="4800600"/>
          </a:xfrm>
          <a:ln w="28575">
            <a:solidFill>
              <a:schemeClr val="tx1"/>
            </a:solidFill>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994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9946"/>
                                        </p:tgtEl>
                                      </p:cBhvr>
                                    </p:cmd>
                                  </p:childTnLst>
                                </p:cTn>
                              </p:par>
                            </p:childTnLst>
                          </p:cTn>
                        </p:par>
                      </p:childTnLst>
                    </p:cTn>
                  </p:par>
                </p:childTnLst>
              </p:cTn>
              <p:nextCondLst>
                <p:cond evt="onClick" delay="0">
                  <p:tgtEl>
                    <p:spTgt spid="39946"/>
                  </p:tgtEl>
                </p:cond>
              </p:nextCondLst>
            </p:seq>
            <p:video>
              <p:cMediaNode>
                <p:cTn id="7" fill="hold" display="0">
                  <p:stCondLst>
                    <p:cond delay="indefinite"/>
                  </p:stCondLst>
                  <p:endCondLst>
                    <p:cond evt="onNext" delay="0">
                      <p:tgtEl>
                        <p:sldTgt/>
                      </p:tgtEl>
                    </p:cond>
                    <p:cond evt="onPrev" delay="0">
                      <p:tgtEl>
                        <p:sldTgt/>
                      </p:tgtEl>
                    </p:cond>
                  </p:endCondLst>
                </p:cTn>
                <p:tgtEl>
                  <p:spTgt spid="3994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pple houses.mpg">
            <a:hlinkClick r:id="" action="ppaction://media"/>
          </p:cNvPr>
          <p:cNvPicPr>
            <a:picLocks noRot="1" noChangeAspect="1"/>
          </p:cNvPicPr>
          <p:nvPr>
            <a:videoFile r:link="rId1"/>
          </p:nvPr>
        </p:nvPicPr>
        <p:blipFill>
          <a:blip r:embed="rId3" cstate="print"/>
          <a:srcRect/>
          <a:stretch>
            <a:fillRect/>
          </a:stretch>
        </p:blipFill>
        <p:spPr bwMode="auto">
          <a:xfrm>
            <a:off x="1600200" y="1371600"/>
            <a:ext cx="5715000" cy="4286250"/>
          </a:xfrm>
          <a:prstGeom prst="rect">
            <a:avLst/>
          </a:prstGeom>
          <a:noFill/>
          <a:ln w="9525">
            <a:noFill/>
            <a:miter lim="800000"/>
            <a:headEnd/>
            <a:tailEnd/>
          </a:ln>
        </p:spPr>
      </p:pic>
      <p:sp>
        <p:nvSpPr>
          <p:cNvPr id="6" name="Rectangle 5"/>
          <p:cNvSpPr>
            <a:spLocks noGrp="1" noChangeArrowheads="1"/>
          </p:cNvSpPr>
          <p:nvPr>
            <p:ph type="title"/>
          </p:nvPr>
        </p:nvSpPr>
        <p:spPr>
          <a:xfrm>
            <a:off x="533400" y="152400"/>
            <a:ext cx="7772400" cy="1143000"/>
          </a:xfrm>
        </p:spPr>
        <p:txBody>
          <a:bodyPr/>
          <a:lstStyle/>
          <a:p>
            <a:pPr eaLnBrk="1" hangingPunct="1">
              <a:defRPr/>
            </a:pPr>
            <a:r>
              <a:rPr lang="en-US" sz="3200" b="1" dirty="0" smtClean="0">
                <a:solidFill>
                  <a:srgbClr val="FF0066"/>
                </a:solidFill>
                <a:latin typeface="Tahoma" pitchFamily="34" charset="0"/>
              </a:rPr>
              <a:t>NNSS Atmospheric Nuclear Testing</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4"/>
          <p:cNvSpPr>
            <a:spLocks noChangeArrowheads="1"/>
          </p:cNvSpPr>
          <p:nvPr/>
        </p:nvSpPr>
        <p:spPr bwMode="auto">
          <a:xfrm>
            <a:off x="762000" y="457200"/>
            <a:ext cx="7543800" cy="1066800"/>
          </a:xfrm>
          <a:prstGeom prst="rect">
            <a:avLst/>
          </a:prstGeom>
          <a:noFill/>
          <a:ln w="9525">
            <a:noFill/>
            <a:miter lim="800000"/>
            <a:headEnd/>
            <a:tailEnd/>
          </a:ln>
          <a:effectLst/>
        </p:spPr>
        <p:txBody>
          <a:bodyPr>
            <a:spAutoFit/>
          </a:bodyPr>
          <a:lstStyle/>
          <a:p>
            <a:pPr algn="ctr">
              <a:defRPr/>
            </a:pPr>
            <a:r>
              <a:rPr lang="en-US" sz="3200" b="1" dirty="0">
                <a:solidFill>
                  <a:srgbClr val="FF0066"/>
                </a:solidFill>
                <a:effectLst>
                  <a:outerShdw blurRad="38100" dist="38100" dir="2700000" algn="tl">
                    <a:srgbClr val="000000"/>
                  </a:outerShdw>
                </a:effectLst>
                <a:latin typeface="Tahoma" pitchFamily="34" charset="0"/>
              </a:rPr>
              <a:t>Underground Testing </a:t>
            </a:r>
          </a:p>
          <a:p>
            <a:pPr algn="ctr">
              <a:defRPr/>
            </a:pPr>
            <a:r>
              <a:rPr lang="en-US" sz="3200" b="1" dirty="0">
                <a:solidFill>
                  <a:srgbClr val="FF0066"/>
                </a:solidFill>
                <a:effectLst>
                  <a:outerShdw blurRad="38100" dist="38100" dir="2700000" algn="tl">
                    <a:srgbClr val="000000"/>
                  </a:outerShdw>
                </a:effectLst>
                <a:latin typeface="Tahoma" pitchFamily="34" charset="0"/>
              </a:rPr>
              <a:t>at The NNSS</a:t>
            </a:r>
          </a:p>
        </p:txBody>
      </p:sp>
      <p:sp>
        <p:nvSpPr>
          <p:cNvPr id="24578" name="Text Box 5"/>
          <p:cNvSpPr txBox="1">
            <a:spLocks noChangeArrowheads="1"/>
          </p:cNvSpPr>
          <p:nvPr/>
        </p:nvSpPr>
        <p:spPr bwMode="auto">
          <a:xfrm>
            <a:off x="152400" y="2362200"/>
            <a:ext cx="3581400" cy="2862263"/>
          </a:xfrm>
          <a:prstGeom prst="rect">
            <a:avLst/>
          </a:prstGeom>
          <a:noFill/>
          <a:ln w="9525">
            <a:noFill/>
            <a:miter lim="800000"/>
            <a:headEnd/>
            <a:tailEnd/>
          </a:ln>
        </p:spPr>
        <p:txBody>
          <a:bodyPr>
            <a:spAutoFit/>
          </a:bodyPr>
          <a:lstStyle/>
          <a:p>
            <a:pPr>
              <a:spcBef>
                <a:spcPct val="50000"/>
              </a:spcBef>
            </a:pPr>
            <a:r>
              <a:rPr lang="en-US" sz="2400" b="1">
                <a:latin typeface="Tahoma" pitchFamily="34" charset="0"/>
              </a:rPr>
              <a:t>-828 underground nuclear tests conducted between 1951 and 1992</a:t>
            </a:r>
          </a:p>
          <a:p>
            <a:pPr>
              <a:spcBef>
                <a:spcPct val="50000"/>
              </a:spcBef>
            </a:pPr>
            <a:r>
              <a:rPr lang="en-US" sz="2400" b="1">
                <a:latin typeface="Tahoma" pitchFamily="34" charset="0"/>
              </a:rPr>
              <a:t>-Largest was the 1.3 megaton </a:t>
            </a:r>
            <a:r>
              <a:rPr lang="en-US" sz="2400" b="1" i="1">
                <a:latin typeface="Tahoma" pitchFamily="34" charset="0"/>
              </a:rPr>
              <a:t>Boxcar </a:t>
            </a:r>
            <a:r>
              <a:rPr lang="en-US" sz="2400" b="1">
                <a:latin typeface="Tahoma" pitchFamily="34" charset="0"/>
              </a:rPr>
              <a:t> test of April 26, 1968.</a:t>
            </a:r>
          </a:p>
        </p:txBody>
      </p:sp>
      <p:pic>
        <p:nvPicPr>
          <p:cNvPr id="24579" name="Picture 6" descr="Drill rig"/>
          <p:cNvPicPr>
            <a:picLocks noChangeAspect="1" noChangeArrowheads="1"/>
          </p:cNvPicPr>
          <p:nvPr/>
        </p:nvPicPr>
        <p:blipFill>
          <a:blip r:embed="rId2" cstate="print"/>
          <a:srcRect/>
          <a:stretch>
            <a:fillRect/>
          </a:stretch>
        </p:blipFill>
        <p:spPr bwMode="auto">
          <a:xfrm>
            <a:off x="3810000" y="1828800"/>
            <a:ext cx="2936875" cy="3657600"/>
          </a:xfrm>
          <a:prstGeom prst="rect">
            <a:avLst/>
          </a:prstGeom>
          <a:noFill/>
          <a:ln w="28575">
            <a:solidFill>
              <a:schemeClr val="tx1"/>
            </a:solidFill>
            <a:miter lim="800000"/>
            <a:headEnd/>
            <a:tailEnd/>
          </a:ln>
        </p:spPr>
      </p:pic>
      <p:pic>
        <p:nvPicPr>
          <p:cNvPr id="24580" name="Picture 7" descr="Tunnel"/>
          <p:cNvPicPr>
            <a:picLocks noChangeAspect="1" noChangeArrowheads="1"/>
          </p:cNvPicPr>
          <p:nvPr/>
        </p:nvPicPr>
        <p:blipFill>
          <a:blip r:embed="rId3" cstate="print"/>
          <a:srcRect/>
          <a:stretch>
            <a:fillRect/>
          </a:stretch>
        </p:blipFill>
        <p:spPr bwMode="auto">
          <a:xfrm>
            <a:off x="5943600" y="4191000"/>
            <a:ext cx="2971800" cy="2390775"/>
          </a:xfrm>
          <a:prstGeom prst="rect">
            <a:avLst/>
          </a:prstGeom>
          <a:noFill/>
          <a:ln w="28575">
            <a:solidFill>
              <a:schemeClr val="tx1"/>
            </a:solidFill>
            <a:miter lim="800000"/>
            <a:headEnd/>
            <a:tailEnd/>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ChangeArrowheads="1"/>
          </p:cNvSpPr>
          <p:nvPr/>
        </p:nvSpPr>
        <p:spPr bwMode="auto">
          <a:xfrm>
            <a:off x="990600" y="228600"/>
            <a:ext cx="7162800" cy="1066800"/>
          </a:xfrm>
          <a:prstGeom prst="rect">
            <a:avLst/>
          </a:prstGeom>
          <a:noFill/>
          <a:ln w="9525">
            <a:noFill/>
            <a:miter lim="800000"/>
            <a:headEnd/>
            <a:tailEnd/>
          </a:ln>
          <a:effectLst/>
        </p:spPr>
        <p:txBody>
          <a:bodyPr>
            <a:spAutoFit/>
          </a:bodyPr>
          <a:lstStyle/>
          <a:p>
            <a:pPr algn="ctr">
              <a:defRPr/>
            </a:pPr>
            <a:r>
              <a:rPr lang="en-US" sz="3200" b="1" dirty="0">
                <a:solidFill>
                  <a:srgbClr val="FF0066"/>
                </a:solidFill>
                <a:effectLst>
                  <a:outerShdw blurRad="38100" dist="38100" dir="2700000" algn="tl">
                    <a:srgbClr val="000000"/>
                  </a:outerShdw>
                </a:effectLst>
                <a:latin typeface="Tahoma" pitchFamily="34" charset="0"/>
              </a:rPr>
              <a:t>Unplanned Venting of NNSS</a:t>
            </a:r>
          </a:p>
          <a:p>
            <a:pPr algn="ctr">
              <a:defRPr/>
            </a:pPr>
            <a:r>
              <a:rPr lang="en-US" sz="3200" b="1" dirty="0">
                <a:solidFill>
                  <a:srgbClr val="FF0066"/>
                </a:solidFill>
                <a:effectLst>
                  <a:outerShdw blurRad="38100" dist="38100" dir="2700000" algn="tl">
                    <a:srgbClr val="000000"/>
                  </a:outerShdw>
                </a:effectLst>
                <a:latin typeface="Tahoma" pitchFamily="34" charset="0"/>
              </a:rPr>
              <a:t>Underground Nuclear Test</a:t>
            </a:r>
          </a:p>
        </p:txBody>
      </p:sp>
      <p:pic>
        <p:nvPicPr>
          <p:cNvPr id="25602" name="Picture 5" descr="Baneberry1"/>
          <p:cNvPicPr>
            <a:picLocks noChangeAspect="1" noChangeArrowheads="1"/>
          </p:cNvPicPr>
          <p:nvPr/>
        </p:nvPicPr>
        <p:blipFill>
          <a:blip r:embed="rId2" cstate="print"/>
          <a:srcRect/>
          <a:stretch>
            <a:fillRect/>
          </a:stretch>
        </p:blipFill>
        <p:spPr bwMode="auto">
          <a:xfrm>
            <a:off x="2667000" y="1905000"/>
            <a:ext cx="3732213" cy="4648200"/>
          </a:xfrm>
          <a:prstGeom prst="rect">
            <a:avLst/>
          </a:prstGeom>
          <a:noFill/>
          <a:ln w="28575">
            <a:solidFill>
              <a:schemeClr val="tx1"/>
            </a:solidFill>
            <a:miter lim="800000"/>
            <a:headEnd/>
            <a:tailEnd/>
          </a:ln>
        </p:spPr>
      </p:pic>
      <p:sp>
        <p:nvSpPr>
          <p:cNvPr id="25603" name="Text Box 6"/>
          <p:cNvSpPr txBox="1">
            <a:spLocks noChangeArrowheads="1"/>
          </p:cNvSpPr>
          <p:nvPr/>
        </p:nvSpPr>
        <p:spPr bwMode="auto">
          <a:xfrm>
            <a:off x="2743200" y="6172200"/>
            <a:ext cx="3581400" cy="274638"/>
          </a:xfrm>
          <a:prstGeom prst="rect">
            <a:avLst/>
          </a:prstGeom>
          <a:noFill/>
          <a:ln w="9525">
            <a:noFill/>
            <a:miter lim="800000"/>
            <a:headEnd/>
            <a:tailEnd/>
          </a:ln>
        </p:spPr>
        <p:txBody>
          <a:bodyPr>
            <a:spAutoFit/>
          </a:bodyPr>
          <a:lstStyle/>
          <a:p>
            <a:pPr algn="ctr">
              <a:spcBef>
                <a:spcPct val="50000"/>
              </a:spcBef>
            </a:pPr>
            <a:r>
              <a:rPr lang="en-US" sz="1200" b="1">
                <a:latin typeface="Tahoma" pitchFamily="34" charset="0"/>
              </a:rPr>
              <a:t>Baneberry, December 18, 1970</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3" name="Rectangle 7"/>
          <p:cNvSpPr>
            <a:spLocks noChangeArrowheads="1"/>
          </p:cNvSpPr>
          <p:nvPr/>
        </p:nvSpPr>
        <p:spPr bwMode="auto">
          <a:xfrm>
            <a:off x="228600" y="381000"/>
            <a:ext cx="8686800" cy="519113"/>
          </a:xfrm>
          <a:prstGeom prst="rect">
            <a:avLst/>
          </a:prstGeom>
          <a:noFill/>
          <a:ln w="9525">
            <a:noFill/>
            <a:miter lim="800000"/>
            <a:headEnd/>
            <a:tailEnd/>
          </a:ln>
          <a:effectLst/>
        </p:spPr>
        <p:txBody>
          <a:bodyPr>
            <a:spAutoFit/>
          </a:bodyPr>
          <a:lstStyle/>
          <a:p>
            <a:pPr algn="ctr">
              <a:defRPr/>
            </a:pPr>
            <a:r>
              <a:rPr lang="en-US" sz="2800" b="1">
                <a:solidFill>
                  <a:srgbClr val="FF0066"/>
                </a:solidFill>
                <a:effectLst>
                  <a:outerShdw blurRad="38100" dist="38100" dir="2700000" algn="tl">
                    <a:srgbClr val="000000"/>
                  </a:outerShdw>
                </a:effectLst>
                <a:latin typeface="Tahoma" pitchFamily="34" charset="0"/>
              </a:rPr>
              <a:t>Initial Public Perception &amp; Nuclear Testing</a:t>
            </a:r>
          </a:p>
        </p:txBody>
      </p:sp>
      <p:sp>
        <p:nvSpPr>
          <p:cNvPr id="26626" name="Text Box 8"/>
          <p:cNvSpPr txBox="1">
            <a:spLocks noChangeArrowheads="1"/>
          </p:cNvSpPr>
          <p:nvPr/>
        </p:nvSpPr>
        <p:spPr bwMode="auto">
          <a:xfrm>
            <a:off x="152400" y="1143000"/>
            <a:ext cx="3733800" cy="4117975"/>
          </a:xfrm>
          <a:prstGeom prst="rect">
            <a:avLst/>
          </a:prstGeom>
          <a:noFill/>
          <a:ln w="9525">
            <a:solidFill>
              <a:schemeClr val="tx1"/>
            </a:solidFill>
            <a:miter lim="800000"/>
            <a:headEnd/>
            <a:tailEnd/>
          </a:ln>
        </p:spPr>
        <p:txBody>
          <a:bodyPr>
            <a:spAutoFit/>
          </a:bodyPr>
          <a:lstStyle/>
          <a:p>
            <a:pPr>
              <a:spcBef>
                <a:spcPct val="50000"/>
              </a:spcBef>
            </a:pPr>
            <a:r>
              <a:rPr lang="en-US" sz="2400" b="1">
                <a:latin typeface="Tahoma" pitchFamily="34" charset="0"/>
              </a:rPr>
              <a:t>-Early public opinion viewed testing as a necessity and a display of national prowess  </a:t>
            </a:r>
          </a:p>
          <a:p>
            <a:pPr>
              <a:spcBef>
                <a:spcPct val="50000"/>
              </a:spcBef>
            </a:pPr>
            <a:r>
              <a:rPr lang="en-US" sz="2400" b="1">
                <a:latin typeface="Tahoma" pitchFamily="34" charset="0"/>
              </a:rPr>
              <a:t>-Word “atomic” heavily utilized in popular culture</a:t>
            </a:r>
          </a:p>
          <a:p>
            <a:pPr>
              <a:spcBef>
                <a:spcPct val="50000"/>
              </a:spcBef>
            </a:pPr>
            <a:r>
              <a:rPr lang="en-US" sz="2400" b="1">
                <a:latin typeface="Tahoma" pitchFamily="34" charset="0"/>
              </a:rPr>
              <a:t>-Public was often rapt witness to weapons tests</a:t>
            </a:r>
          </a:p>
        </p:txBody>
      </p:sp>
      <p:pic>
        <p:nvPicPr>
          <p:cNvPr id="26627" name="Picture 9" descr="Test from Las Vegas"/>
          <p:cNvPicPr>
            <a:picLocks noChangeAspect="1" noChangeArrowheads="1"/>
          </p:cNvPicPr>
          <p:nvPr/>
        </p:nvPicPr>
        <p:blipFill>
          <a:blip r:embed="rId2" cstate="print"/>
          <a:srcRect/>
          <a:stretch>
            <a:fillRect/>
          </a:stretch>
        </p:blipFill>
        <p:spPr bwMode="auto">
          <a:xfrm>
            <a:off x="5562600" y="990600"/>
            <a:ext cx="3276600" cy="2584450"/>
          </a:xfrm>
          <a:prstGeom prst="rect">
            <a:avLst/>
          </a:prstGeom>
          <a:noFill/>
          <a:ln w="28575">
            <a:solidFill>
              <a:schemeClr val="tx1"/>
            </a:solidFill>
            <a:miter lim="800000"/>
            <a:headEnd/>
            <a:tailEnd/>
          </a:ln>
        </p:spPr>
      </p:pic>
      <p:pic>
        <p:nvPicPr>
          <p:cNvPr id="26628" name="Picture 10" descr="Vegas Vic &amp; Test"/>
          <p:cNvPicPr>
            <a:picLocks noChangeAspect="1" noChangeArrowheads="1"/>
          </p:cNvPicPr>
          <p:nvPr/>
        </p:nvPicPr>
        <p:blipFill>
          <a:blip r:embed="rId3" cstate="print"/>
          <a:srcRect/>
          <a:stretch>
            <a:fillRect/>
          </a:stretch>
        </p:blipFill>
        <p:spPr bwMode="auto">
          <a:xfrm>
            <a:off x="4114800" y="3124200"/>
            <a:ext cx="3505200" cy="2628900"/>
          </a:xfrm>
          <a:prstGeom prst="rect">
            <a:avLst/>
          </a:prstGeom>
          <a:noFill/>
          <a:ln w="28575">
            <a:solidFill>
              <a:schemeClr val="tx1"/>
            </a:solidFill>
            <a:miter lim="800000"/>
            <a:headEnd/>
            <a:tailEnd/>
          </a:ln>
        </p:spPr>
      </p:pic>
      <p:sp>
        <p:nvSpPr>
          <p:cNvPr id="26629" name="Text Box 11"/>
          <p:cNvSpPr txBox="1">
            <a:spLocks noChangeArrowheads="1"/>
          </p:cNvSpPr>
          <p:nvPr/>
        </p:nvSpPr>
        <p:spPr bwMode="auto">
          <a:xfrm>
            <a:off x="4114800" y="5867400"/>
            <a:ext cx="3429000" cy="457200"/>
          </a:xfrm>
          <a:prstGeom prst="rect">
            <a:avLst/>
          </a:prstGeom>
          <a:noFill/>
          <a:ln w="9525">
            <a:noFill/>
            <a:miter lim="800000"/>
            <a:headEnd/>
            <a:tailEnd/>
          </a:ln>
        </p:spPr>
        <p:txBody>
          <a:bodyPr>
            <a:spAutoFit/>
          </a:bodyPr>
          <a:lstStyle/>
          <a:p>
            <a:pPr algn="ctr">
              <a:spcBef>
                <a:spcPct val="50000"/>
              </a:spcBef>
            </a:pPr>
            <a:r>
              <a:rPr lang="en-US" sz="1200" b="1">
                <a:latin typeface="Tahoma" pitchFamily="34" charset="0"/>
              </a:rPr>
              <a:t>1950’s Postcards---mushroom clouds possibly added to photos.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ChangeArrowheads="1"/>
          </p:cNvSpPr>
          <p:nvPr/>
        </p:nvSpPr>
        <p:spPr bwMode="auto">
          <a:xfrm>
            <a:off x="304800" y="838200"/>
            <a:ext cx="8686800" cy="519113"/>
          </a:xfrm>
          <a:prstGeom prst="rect">
            <a:avLst/>
          </a:prstGeom>
          <a:noFill/>
          <a:ln w="9525">
            <a:noFill/>
            <a:miter lim="800000"/>
            <a:headEnd/>
            <a:tailEnd/>
          </a:ln>
          <a:effectLst/>
        </p:spPr>
        <p:txBody>
          <a:bodyPr>
            <a:spAutoFit/>
          </a:bodyPr>
          <a:lstStyle/>
          <a:p>
            <a:pPr algn="ctr">
              <a:defRPr/>
            </a:pPr>
            <a:r>
              <a:rPr lang="en-US" sz="2800" b="1">
                <a:solidFill>
                  <a:srgbClr val="FF0066"/>
                </a:solidFill>
                <a:effectLst>
                  <a:outerShdw blurRad="38100" dist="38100" dir="2700000" algn="tl">
                    <a:srgbClr val="000000"/>
                  </a:outerShdw>
                </a:effectLst>
                <a:latin typeface="Tahoma" pitchFamily="34" charset="0"/>
              </a:rPr>
              <a:t>Changing Perception of Nuclear Testing</a:t>
            </a:r>
          </a:p>
        </p:txBody>
      </p:sp>
      <p:sp>
        <p:nvSpPr>
          <p:cNvPr id="27650" name="Text Box 5"/>
          <p:cNvSpPr txBox="1">
            <a:spLocks noChangeArrowheads="1"/>
          </p:cNvSpPr>
          <p:nvPr/>
        </p:nvSpPr>
        <p:spPr bwMode="auto">
          <a:xfrm>
            <a:off x="152400" y="1600200"/>
            <a:ext cx="3581400" cy="3749675"/>
          </a:xfrm>
          <a:prstGeom prst="rect">
            <a:avLst/>
          </a:prstGeom>
          <a:noFill/>
          <a:ln w="9525">
            <a:noFill/>
            <a:miter lim="800000"/>
            <a:headEnd/>
            <a:tailEnd/>
          </a:ln>
        </p:spPr>
        <p:txBody>
          <a:bodyPr>
            <a:spAutoFit/>
          </a:bodyPr>
          <a:lstStyle/>
          <a:p>
            <a:pPr>
              <a:spcBef>
                <a:spcPct val="50000"/>
              </a:spcBef>
            </a:pPr>
            <a:r>
              <a:rPr lang="en-US" sz="2000" b="1">
                <a:latin typeface="Tahoma" pitchFamily="34" charset="0"/>
              </a:rPr>
              <a:t>-Public awareness of the potential for adverse health impacts from radiation raised level of  public concern by late 1950s </a:t>
            </a:r>
          </a:p>
          <a:p>
            <a:pPr>
              <a:spcBef>
                <a:spcPct val="50000"/>
              </a:spcBef>
            </a:pPr>
            <a:r>
              <a:rPr lang="en-US" sz="2000" b="1">
                <a:latin typeface="Tahoma" pitchFamily="34" charset="0"/>
              </a:rPr>
              <a:t>-By 1970s, concern had  become fear</a:t>
            </a:r>
          </a:p>
          <a:p>
            <a:pPr>
              <a:spcBef>
                <a:spcPct val="50000"/>
              </a:spcBef>
            </a:pPr>
            <a:r>
              <a:rPr lang="en-US" sz="2000" b="1">
                <a:latin typeface="Tahoma" pitchFamily="34" charset="0"/>
              </a:rPr>
              <a:t>-Protests outside the NNSS became larger and more frequent</a:t>
            </a:r>
          </a:p>
        </p:txBody>
      </p:sp>
      <p:pic>
        <p:nvPicPr>
          <p:cNvPr id="27651" name="Picture 9" descr="Protest 1"/>
          <p:cNvPicPr>
            <a:picLocks noChangeAspect="1" noChangeArrowheads="1"/>
          </p:cNvPicPr>
          <p:nvPr/>
        </p:nvPicPr>
        <p:blipFill>
          <a:blip r:embed="rId2" cstate="print"/>
          <a:srcRect/>
          <a:stretch>
            <a:fillRect/>
          </a:stretch>
        </p:blipFill>
        <p:spPr bwMode="auto">
          <a:xfrm>
            <a:off x="3962400" y="1752600"/>
            <a:ext cx="4648200" cy="3724275"/>
          </a:xfrm>
          <a:prstGeom prst="rect">
            <a:avLst/>
          </a:prstGeom>
          <a:noFill/>
          <a:ln w="19050">
            <a:solidFill>
              <a:schemeClr val="tx1"/>
            </a:solidFill>
            <a:miter lim="800000"/>
            <a:headEnd/>
            <a:tailEnd/>
          </a:ln>
        </p:spPr>
      </p:pic>
    </p:spTree>
  </p:cSld>
  <p:clrMapOvr>
    <a:masterClrMapping/>
  </p:clrMapOvr>
  <p:transition/>
</p:sld>
</file>

<file path=ppt/theme/theme1.xml><?xml version="1.0" encoding="utf-8"?>
<a:theme xmlns:a="http://schemas.openxmlformats.org/drawingml/2006/main" name="Mountain Top">
  <a:themeElements>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Mountain To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Mountain Top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Mountain Top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Mountain Top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Mountain Top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Mountain Top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Mountain Top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Mountain Top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Mountain Top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Mountain Top</Template>
  <TotalTime>3396</TotalTime>
  <Words>1218</Words>
  <Application>Microsoft Office PowerPoint</Application>
  <PresentationFormat>On-screen Show (4:3)</PresentationFormat>
  <Paragraphs>134</Paragraphs>
  <Slides>27</Slides>
  <Notes>0</Notes>
  <HiddenSlides>0</HiddenSlides>
  <MMClips>2</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Mountain Top</vt:lpstr>
      <vt:lpstr>Photo Editor Photo</vt:lpstr>
      <vt:lpstr>  A Brief History of the Community Environmental Monitoring Program  CEMP 30th Anniversary Workshop Brian Head, Utah July 25-28, 2011</vt:lpstr>
      <vt:lpstr>The Nevada National Security Site</vt:lpstr>
      <vt:lpstr>Slide 3</vt:lpstr>
      <vt:lpstr>NNSS Atmospheric Nuclear Testing</vt:lpstr>
      <vt:lpstr>NNSS Atmospheric Nuclear Testing</vt:lpstr>
      <vt:lpstr>Slide 6</vt:lpstr>
      <vt:lpstr>Slide 7</vt:lpstr>
      <vt:lpstr>Slide 8</vt:lpstr>
      <vt:lpstr>Slide 9</vt:lpstr>
      <vt:lpstr>Slide 10</vt:lpstr>
      <vt:lpstr>Community Environmental Monitoring Program</vt:lpstr>
      <vt:lpstr>Community Environmental Monitoring Program</vt:lpstr>
      <vt:lpstr>Slide 13</vt:lpstr>
      <vt:lpstr>Slide 14</vt:lpstr>
      <vt:lpstr>Slide 15</vt:lpstr>
      <vt:lpstr>Slide 16</vt:lpstr>
      <vt:lpstr>CEMP Web Site</vt:lpstr>
      <vt:lpstr>Who are the Community Environmental Monitors (CEMs)?</vt:lpstr>
      <vt:lpstr>CEMs---Data Collection and Dissemination</vt:lpstr>
      <vt:lpstr>CEM Training</vt:lpstr>
      <vt:lpstr>Past CEMP Workshop Topics</vt:lpstr>
      <vt:lpstr>Additional Public Interaction</vt:lpstr>
      <vt:lpstr>CEMP Partnering</vt:lpstr>
      <vt:lpstr>The CEMP and IRPA Guiding Principles for Radiation Protection Professionals on Stakeholder Engagement</vt:lpstr>
      <vt:lpstr>The CEMP and IRPA Guiding Principles for Radiation Protection Professionals on Stakeholder Engagement</vt:lpstr>
      <vt:lpstr>Conclusions</vt:lpstr>
      <vt:lpstr>Contact Information for CEMP</vt:lpstr>
    </vt:vector>
  </TitlesOfParts>
  <Company>Desert Research Institute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Ted Hartwell</dc:creator>
  <cp:lastModifiedBy> </cp:lastModifiedBy>
  <cp:revision>151</cp:revision>
  <cp:lastPrinted>1999-12-13T19:29:48Z</cp:lastPrinted>
  <dcterms:created xsi:type="dcterms:W3CDTF">1999-12-09T22:52:24Z</dcterms:created>
  <dcterms:modified xsi:type="dcterms:W3CDTF">2011-07-21T17:16:49Z</dcterms:modified>
</cp:coreProperties>
</file>