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3"/>
  </p:notesMasterIdLst>
  <p:handoutMasterIdLst>
    <p:handoutMasterId r:id="rId14"/>
  </p:handoutMasterIdLst>
  <p:sldIdLst>
    <p:sldId id="324" r:id="rId2"/>
    <p:sldId id="264" r:id="rId3"/>
    <p:sldId id="327" r:id="rId4"/>
    <p:sldId id="325" r:id="rId5"/>
    <p:sldId id="326" r:id="rId6"/>
    <p:sldId id="329" r:id="rId7"/>
    <p:sldId id="330" r:id="rId8"/>
    <p:sldId id="331" r:id="rId9"/>
    <p:sldId id="332" r:id="rId10"/>
    <p:sldId id="328" r:id="rId11"/>
    <p:sldId id="333" r:id="rId12"/>
  </p:sldIdLst>
  <p:sldSz cx="9144000" cy="6858000" type="screen4x3"/>
  <p:notesSz cx="6997700" cy="928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33D96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8" autoAdjust="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0" tIns="46295" rIns="92590" bIns="46295" numCol="1" anchor="t" anchorCtr="0" compatLnSpc="1">
            <a:prstTxWarp prst="textNoShape">
              <a:avLst/>
            </a:prstTxWarp>
          </a:bodyPr>
          <a:lstStyle>
            <a:lvl1pPr defTabSz="925513">
              <a:defRPr sz="1200"/>
            </a:lvl1pPr>
          </a:lstStyle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37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0" tIns="46295" rIns="92590" bIns="46295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37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0" tIns="46295" rIns="92590" bIns="46295" numCol="1" anchor="b" anchorCtr="0" compatLnSpc="1">
            <a:prstTxWarp prst="textNoShape">
              <a:avLst/>
            </a:prstTxWarp>
          </a:bodyPr>
          <a:lstStyle>
            <a:lvl1pPr defTabSz="925513">
              <a:defRPr sz="1200"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3712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0" tIns="46295" rIns="92590" bIns="46295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fld id="{465DD5A3-99ED-46EC-B945-B098A70FACB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4" tIns="45647" rIns="91294" bIns="45647" numCol="1" anchor="t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endParaRPr lang="en-US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4" tIns="45647" rIns="91294" bIns="45647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endParaRPr lang="en-US"/>
          </a:p>
        </p:txBody>
      </p:sp>
      <p:sp>
        <p:nvSpPr>
          <p:cNvPr id="942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5325"/>
            <a:ext cx="4641850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4" tIns="45647" rIns="91294" bIns="456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4" tIns="45647" rIns="91294" bIns="45647" numCol="1" anchor="b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endParaRPr lang="en-US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6975"/>
            <a:ext cx="30337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4" tIns="45647" rIns="91294" bIns="45647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fld id="{C6893020-8AF0-47B6-BFB5-40FC4C4E533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fld id="{398F549B-671E-4023-8D97-30BF32E0E5F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80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23B76-006B-499A-80C3-A88EFC4985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457200"/>
            <a:ext cx="20574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457200"/>
            <a:ext cx="60198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FF31A-8550-4816-939F-D65079C389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28600" y="4572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3DA44A1-8AFA-435D-A646-F14FBB9FE2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14E48F0-208F-461E-A1BB-08F73CF166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5A6EB9-B302-4F28-9F30-9051B9E945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6590AE-F58B-4657-864D-5A6DD8C438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B64ED-618B-4311-9FEF-E6B63A6EF2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27FE5-D221-4EF5-AE79-A9CE49ECE2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149C-D70E-4A49-B8A5-A1F14FE404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3F6036-4BF1-4BBD-B5AB-2028793C07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30481-2260-4C95-ABC1-0FA0D758D5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78ADF-136C-4E1D-AF92-90188A8D40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EBDB1-B2D3-4F9F-A45E-16699C2D21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/>
            </a:lvl1pPr>
          </a:lstStyle>
          <a:p>
            <a:fld id="{BF1C6DA0-0365-4956-B170-5349220CADA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38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Monotype Sort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Monotype Sorts" pitchFamily="2" charset="2"/>
        <a:buChar char="n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\\homes-s\documents\Server_Files\DRI\CEMP\Meetings\CEMP%20Workshop\2011\Presentations\JapanPlume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066800"/>
            <a:ext cx="8763000" cy="1143000"/>
          </a:xfrm>
          <a:noFill/>
        </p:spPr>
        <p:txBody>
          <a:bodyPr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Response of the Community Environmental Monitoring Program to the Nuclear Accident at Fukushima</a:t>
            </a:r>
            <a:r>
              <a:rPr lang="en-US" sz="2400" b="1" dirty="0" smtClean="0">
                <a:solidFill>
                  <a:schemeClr val="tx1"/>
                </a:solidFill>
              </a:rPr>
              <a:t/>
            </a:r>
            <a:br>
              <a:rPr lang="en-US" sz="2400" b="1" dirty="0" smtClean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rgbClr val="FF0066"/>
                </a:solidFill>
                <a:latin typeface="Bookman Old Style" pitchFamily="18" charset="0"/>
              </a:rPr>
              <a:t/>
            </a:r>
            <a:br>
              <a:rPr lang="en-US" sz="2400" b="1" dirty="0">
                <a:solidFill>
                  <a:srgbClr val="FF0066"/>
                </a:solidFill>
                <a:latin typeface="Bookman Old Style" pitchFamily="18" charset="0"/>
              </a:rPr>
            </a:br>
            <a:r>
              <a:rPr lang="de-DE" sz="2000" b="1" dirty="0">
                <a:solidFill>
                  <a:srgbClr val="FF0000"/>
                </a:solidFill>
              </a:rPr>
              <a:t>Ted Hartwell 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</p:txBody>
      </p:sp>
      <p:graphicFrame>
        <p:nvGraphicFramePr>
          <p:cNvPr id="137219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3124200" y="2971800"/>
          <a:ext cx="2667000" cy="2319338"/>
        </p:xfrm>
        <a:graphic>
          <a:graphicData uri="http://schemas.openxmlformats.org/presentationml/2006/ole">
            <p:oleObj spid="_x0000_s137219" name="Photo Editor Photo" r:id="rId4" imgW="4533333" imgH="3943901" progId="">
              <p:embed/>
            </p:oleObj>
          </a:graphicData>
        </a:graphic>
      </p:graphicFrame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2209800" y="5473005"/>
            <a:ext cx="4495800" cy="1384995"/>
          </a:xfrm>
          <a:prstGeom prst="rect">
            <a:avLst/>
          </a:prstGeom>
          <a:solidFill>
            <a:srgbClr val="FF0000">
              <a:alpha val="57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en-US" sz="1800" b="1" dirty="0">
              <a:solidFill>
                <a:schemeClr val="tx2"/>
              </a:solidFill>
            </a:endParaRPr>
          </a:p>
          <a:p>
            <a:pPr algn="ctr"/>
            <a:endParaRPr lang="en-US" sz="1800" b="1" baseline="30000" dirty="0">
              <a:solidFill>
                <a:schemeClr val="tx2"/>
              </a:solidFill>
            </a:endParaRPr>
          </a:p>
          <a:p>
            <a:pPr algn="ctr"/>
            <a:r>
              <a:rPr lang="en-US" sz="1800" b="1" dirty="0">
                <a:solidFill>
                  <a:schemeClr val="bg2"/>
                </a:solidFill>
              </a:rPr>
              <a:t>Desert Research Institute</a:t>
            </a:r>
          </a:p>
          <a:p>
            <a:pPr algn="ctr"/>
            <a:r>
              <a:rPr lang="en-US" sz="1800" b="1" dirty="0">
                <a:solidFill>
                  <a:schemeClr val="bg2"/>
                </a:solidFill>
              </a:rPr>
              <a:t>Nevada System of Higher Education</a:t>
            </a:r>
          </a:p>
          <a:p>
            <a:pPr algn="ctr"/>
            <a:endParaRPr lang="en-US" sz="1800" b="1" dirty="0">
              <a:solidFill>
                <a:schemeClr val="tx2"/>
              </a:solidFill>
            </a:endParaRPr>
          </a:p>
        </p:txBody>
      </p:sp>
      <p:pic>
        <p:nvPicPr>
          <p:cNvPr id="137221" name="Picture 5" descr="2002 DRI 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638800"/>
            <a:ext cx="17526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2" name="Picture 6" descr="NNSA LOGO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1800" y="5715000"/>
            <a:ext cx="2233613" cy="1014413"/>
          </a:xfrm>
          <a:prstGeom prst="rect">
            <a:avLst/>
          </a:prstGeom>
          <a:noFill/>
        </p:spPr>
      </p:pic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2133600" y="2438400"/>
            <a:ext cx="4648200" cy="703263"/>
          </a:xfrm>
          <a:prstGeom prst="rect">
            <a:avLst/>
          </a:prstGeom>
          <a:solidFill>
            <a:srgbClr val="FF0000">
              <a:alpha val="59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bg2"/>
                </a:solidFill>
              </a:rPr>
              <a:t>2011 </a:t>
            </a:r>
            <a:r>
              <a:rPr lang="en-US" sz="1600" b="1" dirty="0">
                <a:solidFill>
                  <a:schemeClr val="bg2"/>
                </a:solidFill>
              </a:rPr>
              <a:t>CEMP Workshop---July </a:t>
            </a:r>
            <a:r>
              <a:rPr lang="en-US" sz="1600" b="1" dirty="0" smtClean="0">
                <a:solidFill>
                  <a:schemeClr val="bg2"/>
                </a:solidFill>
              </a:rPr>
              <a:t>25-28, </a:t>
            </a:r>
            <a:r>
              <a:rPr lang="en-US" sz="1600" b="1" dirty="0" smtClean="0">
                <a:solidFill>
                  <a:schemeClr val="bg2"/>
                </a:solidFill>
              </a:rPr>
              <a:t>2011</a:t>
            </a:r>
            <a:endParaRPr lang="en-US" sz="1600" b="1" dirty="0">
              <a:solidFill>
                <a:schemeClr val="bg2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bg2"/>
                </a:solidFill>
              </a:rPr>
              <a:t>Brian Head, Utah</a:t>
            </a:r>
            <a:endParaRPr lang="en-US" sz="1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7724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Invited Presentations Resulting from CEMP Public Communication on Japan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Native American Forum on Nuclear Issues</a:t>
            </a:r>
          </a:p>
          <a:p>
            <a:r>
              <a:rPr lang="en-US" sz="2400" dirty="0" smtClean="0"/>
              <a:t>Henderson Space &amp; Science Center Exhibit</a:t>
            </a:r>
          </a:p>
          <a:p>
            <a:r>
              <a:rPr lang="en-US" sz="2400" dirty="0" smtClean="0"/>
              <a:t>UNLV Continuing Education---”Soapbox” Classes</a:t>
            </a:r>
          </a:p>
          <a:p>
            <a:r>
              <a:rPr lang="en-US" sz="2400" dirty="0" smtClean="0"/>
              <a:t>Air Monitoring Users Group---Las Vegas</a:t>
            </a:r>
          </a:p>
          <a:p>
            <a:r>
              <a:rPr lang="en-US" sz="2400" dirty="0" smtClean="0"/>
              <a:t>Hyde Park Middle School---Las Vegas</a:t>
            </a:r>
          </a:p>
          <a:p>
            <a:r>
              <a:rPr lang="en-US" sz="2400" dirty="0" smtClean="0"/>
              <a:t>Air &amp; Waste Management---Las Vegas Chapter</a:t>
            </a:r>
          </a:p>
          <a:p>
            <a:r>
              <a:rPr lang="en-US" sz="2400" dirty="0" smtClean="0"/>
              <a:t>Conference of Radiation Control Program Directors---Austin, TX</a:t>
            </a:r>
          </a:p>
          <a:p>
            <a:r>
              <a:rPr lang="en-US" sz="2400" dirty="0" smtClean="0"/>
              <a:t>FEMA Forum on Improvised Nuclear Devices---Washington, DC</a:t>
            </a:r>
          </a:p>
          <a:p>
            <a:r>
              <a:rPr lang="en-US" sz="2400" dirty="0" smtClean="0"/>
              <a:t>Canada Nuclear Association Panel---Ottawa, 2012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Acknowledgments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8305800" cy="4114800"/>
          </a:xfrm>
        </p:spPr>
        <p:txBody>
          <a:bodyPr/>
          <a:lstStyle/>
          <a:p>
            <a:r>
              <a:rPr lang="en-US" dirty="0" smtClean="0"/>
              <a:t>DRI CEMP staff</a:t>
            </a:r>
          </a:p>
          <a:p>
            <a:pPr lvl="1"/>
            <a:r>
              <a:rPr lang="en-US" dirty="0" smtClean="0"/>
              <a:t>Special samples, reporting &amp; web site, outreach to public and media</a:t>
            </a:r>
          </a:p>
          <a:p>
            <a:r>
              <a:rPr lang="en-US" dirty="0" smtClean="0"/>
              <a:t>CEMs</a:t>
            </a:r>
          </a:p>
          <a:p>
            <a:r>
              <a:rPr lang="en-US" dirty="0" smtClean="0"/>
              <a:t>Dr. Ralf Sudowe---UNLV radioanalytical lab</a:t>
            </a:r>
          </a:p>
          <a:p>
            <a:r>
              <a:rPr lang="en-US" dirty="0" smtClean="0"/>
              <a:t>Kelly Frank---DRI Public Information</a:t>
            </a:r>
          </a:p>
          <a:p>
            <a:r>
              <a:rPr lang="en-US" dirty="0" smtClean="0"/>
              <a:t>DOE/NNSA---Kathryn Knapp, Darwin Morgan, Kelly Frank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305800" cy="1143000"/>
          </a:xfrm>
          <a:noFill/>
          <a:ln/>
        </p:spPr>
        <p:txBody>
          <a:bodyPr/>
          <a:lstStyle/>
          <a:p>
            <a:pPr eaLnBrk="1" hangingPunct="1"/>
            <a:r>
              <a:rPr kumimoji="0" lang="en-US" sz="2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Fukushima Daiichi Nuclear Accident Timeline</a:t>
            </a:r>
            <a:endParaRPr kumimoji="0" lang="en-US" sz="2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981200"/>
            <a:ext cx="8153400" cy="4114800"/>
          </a:xfrm>
        </p:spPr>
        <p:txBody>
          <a:bodyPr/>
          <a:lstStyle/>
          <a:p>
            <a:r>
              <a:rPr lang="en-US" sz="2400" dirty="0" smtClean="0"/>
              <a:t>March 11:	9.0 magnitude earthquake off Honshu Island</a:t>
            </a:r>
          </a:p>
          <a:p>
            <a:r>
              <a:rPr lang="en-US" sz="2400" dirty="0" smtClean="0"/>
              <a:t>Fukushima Daiichi Reactors 1, 2, and 3 shutdown automatically; 4, 5, and 6 were not in operation at time</a:t>
            </a:r>
          </a:p>
          <a:p>
            <a:r>
              <a:rPr lang="en-US" sz="2400" dirty="0" smtClean="0"/>
              <a:t>Reactors cut off from electrical grid, but backup generators kick in to continue cooling</a:t>
            </a:r>
          </a:p>
          <a:p>
            <a:r>
              <a:rPr lang="en-US" sz="2400" dirty="0" smtClean="0"/>
              <a:t>46-foot high tsunami overtops seawall (designed for 19-foot tsunami) strikes plant approximately 1 hour after earthquake, disabling backup generators, and sweeping fuel tanks out to sea.</a:t>
            </a:r>
          </a:p>
          <a:p>
            <a:r>
              <a:rPr lang="en-US" sz="2400" dirty="0" smtClean="0"/>
              <a:t>Late May reports indicate meltdown of all three reactors likely occurred within four days of earthquake.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CEMP Actions and Response Timeline  to Accident in Japan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March 14:  First public inquiry to CEMP (email)</a:t>
            </a:r>
          </a:p>
          <a:p>
            <a:r>
              <a:rPr lang="en-US" sz="2400" dirty="0" smtClean="0"/>
              <a:t>March 15:  Special CEMP web page developed</a:t>
            </a:r>
          </a:p>
          <a:p>
            <a:pPr lvl="1"/>
            <a:r>
              <a:rPr lang="en-US" sz="2000" dirty="0" smtClean="0"/>
              <a:t>Verbiage on Japan accident</a:t>
            </a:r>
          </a:p>
          <a:p>
            <a:pPr lvl="1"/>
            <a:r>
              <a:rPr lang="en-US" sz="2000" dirty="0" smtClean="0"/>
              <a:t>Public notification of PIC calibration checks</a:t>
            </a:r>
          </a:p>
          <a:p>
            <a:pPr lvl="1"/>
            <a:r>
              <a:rPr lang="en-US" sz="2000" dirty="0" smtClean="0"/>
              <a:t>Links to several federal agencies and professional societies</a:t>
            </a:r>
          </a:p>
          <a:p>
            <a:r>
              <a:rPr lang="en-US" sz="2400" dirty="0" smtClean="0"/>
              <a:t>March 15:  Notification to CEMs</a:t>
            </a:r>
          </a:p>
          <a:p>
            <a:r>
              <a:rPr lang="en-US" sz="2400" dirty="0" smtClean="0"/>
              <a:t>March 15:  Reprogramming of PIC email alerts</a:t>
            </a:r>
            <a:endParaRPr lang="en-US" sz="400" dirty="0" smtClean="0"/>
          </a:p>
          <a:p>
            <a:r>
              <a:rPr lang="en-US" sz="2400" dirty="0" smtClean="0"/>
              <a:t>March 15:  Notification to Leadership Las Vegas</a:t>
            </a:r>
          </a:p>
          <a:p>
            <a:r>
              <a:rPr lang="en-US" sz="2400" dirty="0" smtClean="0"/>
              <a:t>March 17:  Nevada Governor’s office includes CEMP in press release citing assets monitoring radioactivity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7724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Contaminant Plume Model: Week 1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>(John </a:t>
            </a:r>
            <a:r>
              <a:rPr lang="en-US" sz="1800" dirty="0" err="1" smtClean="0">
                <a:solidFill>
                  <a:srgbClr val="FF0000"/>
                </a:solidFill>
              </a:rPr>
              <a:t>Meija</a:t>
            </a:r>
            <a:r>
              <a:rPr lang="en-US" sz="1800" dirty="0" smtClean="0">
                <a:solidFill>
                  <a:srgbClr val="FF0000"/>
                </a:solidFill>
              </a:rPr>
              <a:t> and </a:t>
            </a:r>
            <a:r>
              <a:rPr lang="en-US" sz="1800" dirty="0" err="1" smtClean="0">
                <a:solidFill>
                  <a:srgbClr val="FF0000"/>
                </a:solidFill>
              </a:rPr>
              <a:t>Darko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Koracin</a:t>
            </a:r>
            <a:r>
              <a:rPr lang="en-US" sz="1800" dirty="0" smtClean="0">
                <a:solidFill>
                  <a:srgbClr val="FF0000"/>
                </a:solidFill>
              </a:rPr>
              <a:t>, DRI Western Regional Climate Center)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6" name="JapanPlume.wm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19200" y="1905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001000" cy="1143000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CEMP Actions and Response Timeline  to Accident in Japan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10200" y="6248400"/>
            <a:ext cx="3124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http://www.ansatunlv.com/air_monitoring.html</a:t>
            </a:r>
            <a:endParaRPr lang="en-US" sz="1200" dirty="0"/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61722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6248400"/>
            <a:ext cx="388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*Source:  Dr. Ralf Sudowe, Dept. of Health Physics, UNLV</a:t>
            </a:r>
            <a:endParaRPr lang="en-US" sz="1200" dirty="0"/>
          </a:p>
        </p:txBody>
      </p:sp>
      <p:pic>
        <p:nvPicPr>
          <p:cNvPr id="138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2142" y="3124200"/>
            <a:ext cx="3410857" cy="195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0" y="2209800"/>
            <a:ext cx="4953000" cy="4114800"/>
          </a:xfrm>
        </p:spPr>
        <p:txBody>
          <a:bodyPr/>
          <a:lstStyle/>
          <a:p>
            <a:r>
              <a:rPr lang="en-US" sz="2000" dirty="0" smtClean="0"/>
              <a:t>March 16-17:  First detection of I-131 by UNLV (1.7E-05 </a:t>
            </a:r>
            <a:r>
              <a:rPr lang="en-US" sz="2000" dirty="0" err="1" smtClean="0"/>
              <a:t>pCi</a:t>
            </a:r>
            <a:r>
              <a:rPr lang="en-US" sz="2000" dirty="0" smtClean="0"/>
              <a:t>/L)*</a:t>
            </a:r>
          </a:p>
          <a:p>
            <a:r>
              <a:rPr lang="en-US" sz="2000" dirty="0" smtClean="0"/>
              <a:t>March 17-18:  First detection of Cs-137 by UNLV</a:t>
            </a:r>
          </a:p>
          <a:p>
            <a:r>
              <a:rPr lang="en-US" sz="2000" dirty="0" smtClean="0"/>
              <a:t>Department advised to report findings if asked, but otherwise not to report</a:t>
            </a:r>
          </a:p>
          <a:p>
            <a:r>
              <a:rPr lang="en-US" sz="2000" dirty="0" smtClean="0"/>
              <a:t>March 18: First CEMP media interview (local NBC affiliate)</a:t>
            </a:r>
          </a:p>
          <a:p>
            <a:r>
              <a:rPr lang="en-US" sz="2000" dirty="0" smtClean="0"/>
              <a:t>March 21: CEMP learns of UNLV’s detection</a:t>
            </a:r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CEMP Actions and Response Timeline  to Accident in Japan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5867400" cy="4114800"/>
          </a:xfrm>
        </p:spPr>
        <p:txBody>
          <a:bodyPr/>
          <a:lstStyle/>
          <a:p>
            <a:r>
              <a:rPr lang="en-US" sz="2300" dirty="0" smtClean="0"/>
              <a:t>March 21: CEMP collects samples from local (Vegas, Henderson, Boulder City) and implements special sampling at Vegas and Henderson (activated charcoal cartridges).</a:t>
            </a:r>
          </a:p>
          <a:p>
            <a:r>
              <a:rPr lang="en-US" sz="2300" dirty="0" smtClean="0"/>
              <a:t>March 23: Special samples collected and delivered to UNLV for 24-hour counting.</a:t>
            </a:r>
          </a:p>
          <a:p>
            <a:r>
              <a:rPr lang="en-US" sz="2300" dirty="0" smtClean="0"/>
              <a:t>March 24: results of Las Vegas special samples received</a:t>
            </a:r>
          </a:p>
          <a:p>
            <a:r>
              <a:rPr lang="en-US" sz="2300" dirty="0" smtClean="0"/>
              <a:t>March 25: CEMP reports detection of I-131 and Xe-133 in Las Vegas special sample, later would include Cs-134, Cs-137, and Te-132.</a:t>
            </a:r>
          </a:p>
        </p:txBody>
      </p:sp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5867400" y="2133600"/>
          <a:ext cx="2857500" cy="3810000"/>
        </p:xfrm>
        <a:graphic>
          <a:graphicData uri="http://schemas.openxmlformats.org/presentationml/2006/ole">
            <p:oleObj spid="_x0000_s155650" name="Photo House" r:id="rId3" imgW="886153846" imgH="118153846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CEMP Actions and Response Timeline  to Accident in Japan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4876800" cy="4114800"/>
          </a:xfrm>
        </p:spPr>
        <p:txBody>
          <a:bodyPr/>
          <a:lstStyle/>
          <a:p>
            <a:r>
              <a:rPr lang="en-US" sz="2400" dirty="0" smtClean="0"/>
              <a:t>March 25: Interview with AP Nevada, released March 26 (Saturday) picked up globally</a:t>
            </a:r>
          </a:p>
          <a:p>
            <a:r>
              <a:rPr lang="en-US" sz="2400" dirty="0" smtClean="0"/>
              <a:t>Media inquiries over next two weeks from all local TV affiliates (ABC, NBC, CBS, Fox, and Univision) and newspapers</a:t>
            </a:r>
          </a:p>
          <a:p>
            <a:r>
              <a:rPr lang="en-US" sz="2400" dirty="0" smtClean="0"/>
              <a:t>Additional inquiries from CNN, Wall Street Journal, USA Today, and AP Radio, among others</a:t>
            </a:r>
          </a:p>
          <a:p>
            <a:r>
              <a:rPr lang="en-US" sz="2400" dirty="0" smtClean="0"/>
              <a:t>Forbes Earth produced two articles on CEMP, including an interview with Don Curry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953000" y="1828800"/>
            <a:ext cx="3962400" cy="1938992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March 23-25</a:t>
            </a:r>
            <a:r>
              <a:rPr lang="en-US" sz="2400" dirty="0" smtClean="0"/>
              <a:t>:  Maximum activity levels for I-131=1.1E-03 pCi/L; maximum activity levels for Cs-137=9.3E-05 pCi/L.</a:t>
            </a:r>
          </a:p>
        </p:txBody>
      </p:sp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962400"/>
            <a:ext cx="3962400" cy="262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772400" cy="1143000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CEMP Web Site Traffic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7772400" cy="5029200"/>
          </a:xfrm>
        </p:spPr>
        <p:txBody>
          <a:bodyPr/>
          <a:lstStyle/>
          <a:p>
            <a:r>
              <a:rPr lang="en-US" sz="2400" dirty="0" smtClean="0"/>
              <a:t>Web site increased to greater than 100 times normal</a:t>
            </a:r>
          </a:p>
          <a:p>
            <a:r>
              <a:rPr lang="en-US" sz="2400" dirty="0" smtClean="0"/>
              <a:t>Leveled off at ten times previous rate</a:t>
            </a:r>
          </a:p>
          <a:p>
            <a:r>
              <a:rPr lang="en-US" sz="2400" dirty="0" smtClean="0"/>
              <a:t>34,227 unique visitors for period March 7 – April 25</a:t>
            </a:r>
          </a:p>
          <a:p>
            <a:r>
              <a:rPr lang="en-US" sz="2400" dirty="0" smtClean="0"/>
              <a:t>104 countries represented:</a:t>
            </a:r>
          </a:p>
          <a:p>
            <a:pPr lvl="1"/>
            <a:r>
              <a:rPr lang="en-US" sz="2000" dirty="0" smtClean="0"/>
              <a:t>1.  United States	31,644</a:t>
            </a:r>
          </a:p>
          <a:p>
            <a:pPr lvl="1"/>
            <a:r>
              <a:rPr lang="en-US" sz="2000" dirty="0" smtClean="0"/>
              <a:t>2.  Canada	     805</a:t>
            </a:r>
          </a:p>
          <a:p>
            <a:pPr lvl="1"/>
            <a:r>
              <a:rPr lang="en-US" sz="2000" dirty="0" smtClean="0"/>
              <a:t>3.  United Kingdom   196</a:t>
            </a:r>
          </a:p>
          <a:p>
            <a:pPr lvl="1"/>
            <a:r>
              <a:rPr lang="en-US" sz="2000" dirty="0" smtClean="0"/>
              <a:t>4.  Germany	     148</a:t>
            </a:r>
          </a:p>
          <a:p>
            <a:pPr lvl="1"/>
            <a:r>
              <a:rPr lang="en-US" sz="2000" dirty="0" smtClean="0"/>
              <a:t>5.  Japan	 	     117</a:t>
            </a:r>
          </a:p>
          <a:p>
            <a:pPr lvl="1"/>
            <a:r>
              <a:rPr lang="en-US" sz="2000" dirty="0" smtClean="0"/>
              <a:t>6.  Australia	       84</a:t>
            </a:r>
          </a:p>
          <a:p>
            <a:pPr lvl="1"/>
            <a:r>
              <a:rPr lang="en-US" sz="2000" dirty="0" smtClean="0"/>
              <a:t>7.  Italy		       81</a:t>
            </a:r>
          </a:p>
          <a:p>
            <a:pPr lvl="1"/>
            <a:r>
              <a:rPr lang="en-US" sz="2000" dirty="0" smtClean="0"/>
              <a:t>8.  France	       80</a:t>
            </a:r>
          </a:p>
          <a:p>
            <a:pPr lvl="1"/>
            <a:r>
              <a:rPr lang="en-US" sz="2000" dirty="0" smtClean="0"/>
              <a:t>9.  China		       65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724400" y="3505200"/>
            <a:ext cx="3352800" cy="1384995"/>
          </a:xfrm>
          <a:prstGeom prst="rect">
            <a:avLst/>
          </a:prstGeom>
          <a:solidFill>
            <a:srgbClr val="FF0000">
              <a:alpha val="61000"/>
            </a:srgb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Direct traffic      30%</a:t>
            </a:r>
          </a:p>
          <a:p>
            <a:r>
              <a:rPr lang="en-US" dirty="0" smtClean="0"/>
              <a:t>Referring sites   60%</a:t>
            </a:r>
          </a:p>
          <a:p>
            <a:r>
              <a:rPr lang="en-US" dirty="0" smtClean="0"/>
              <a:t>Search Engines  10%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724400" y="5257800"/>
            <a:ext cx="3352800" cy="1384995"/>
          </a:xfrm>
          <a:prstGeom prst="rect">
            <a:avLst/>
          </a:prstGeom>
          <a:solidFill>
            <a:srgbClr val="FF0000">
              <a:alpha val="61000"/>
            </a:srgb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Referring sites:</a:t>
            </a:r>
          </a:p>
          <a:p>
            <a:r>
              <a:rPr lang="en-US" dirty="0" smtClean="0"/>
              <a:t>Forbes Blog	    14%</a:t>
            </a:r>
          </a:p>
          <a:p>
            <a:r>
              <a:rPr lang="en-US" dirty="0" smtClean="0"/>
              <a:t>Yahoo News	    11%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Direct Contacts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7772400" cy="4114800"/>
          </a:xfrm>
        </p:spPr>
        <p:txBody>
          <a:bodyPr/>
          <a:lstStyle/>
          <a:p>
            <a:r>
              <a:rPr lang="en-US" sz="2000" dirty="0" smtClean="0"/>
              <a:t>Hundreds of email and phone inquiries (web site, station displays and brochures, CEMs)---answered every inquiry individually</a:t>
            </a:r>
          </a:p>
          <a:p>
            <a:r>
              <a:rPr lang="en-US" sz="2000" dirty="0" smtClean="0"/>
              <a:t>Inquiries from general public, media, scientists</a:t>
            </a:r>
          </a:p>
          <a:p>
            <a:r>
              <a:rPr lang="en-US" sz="2000" dirty="0" smtClean="0"/>
              <a:t>Nature of inquiries:</a:t>
            </a:r>
          </a:p>
          <a:p>
            <a:pPr lvl="1"/>
            <a:r>
              <a:rPr lang="en-US" sz="2000" dirty="0" smtClean="0"/>
              <a:t>Informational---What have you detected? How much? What are </a:t>
            </a:r>
            <a:r>
              <a:rPr lang="en-US" sz="2000" dirty="0" err="1" smtClean="0"/>
              <a:t>millisieverts</a:t>
            </a:r>
            <a:r>
              <a:rPr lang="en-US" sz="2000" dirty="0" smtClean="0"/>
              <a:t>, </a:t>
            </a:r>
            <a:r>
              <a:rPr lang="en-US" sz="2000" dirty="0" err="1" smtClean="0"/>
              <a:t>rems</a:t>
            </a:r>
            <a:r>
              <a:rPr lang="en-US" sz="2000" dirty="0" smtClean="0"/>
              <a:t>, Roentgens? Who else is monitoring?  Why is the US recommending a different exclusion zone than Japan around Fukushima?  How do you know the radiation you are detecting isn’t from the NNSS, or another more local source, or natural?</a:t>
            </a:r>
          </a:p>
          <a:p>
            <a:pPr lvl="1"/>
            <a:r>
              <a:rPr lang="en-US" sz="2000" dirty="0" smtClean="0"/>
              <a:t>Fear-based---Do I need to cancel my trip to Vegas? Do I need any medical intervention (Potassium Iodide tablets)? How much radiation is safe, or dangerous?  Is it ok for me to let my children drink milk?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rlpool">
  <a:themeElements>
    <a:clrScheme name="Whirlpool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Whirlpool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Whirlpool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irlpool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irlpoo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Designs\Whirlpool.pot</Template>
  <TotalTime>2324</TotalTime>
  <Words>714</Words>
  <Application>Microsoft Office PowerPoint</Application>
  <PresentationFormat>On-screen Show (4:3)</PresentationFormat>
  <Paragraphs>86</Paragraphs>
  <Slides>11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Whirlpool</vt:lpstr>
      <vt:lpstr>Photo Editor Photo</vt:lpstr>
      <vt:lpstr>Photo House</vt:lpstr>
      <vt:lpstr>Response of the Community Environmental Monitoring Program to the Nuclear Accident at Fukushima  Ted Hartwell  </vt:lpstr>
      <vt:lpstr>Fukushima Daiichi Nuclear Accident Timeline</vt:lpstr>
      <vt:lpstr>CEMP Actions and Response Timeline  to Accident in Japan</vt:lpstr>
      <vt:lpstr>Contaminant Plume Model: Week 1 (John Meija and Darko Koracin, DRI Western Regional Climate Center)</vt:lpstr>
      <vt:lpstr>CEMP Actions and Response Timeline  to Accident in Japan</vt:lpstr>
      <vt:lpstr>CEMP Actions and Response Timeline  to Accident in Japan</vt:lpstr>
      <vt:lpstr>CEMP Actions and Response Timeline  to Accident in Japan</vt:lpstr>
      <vt:lpstr>CEMP Web Site Traffic</vt:lpstr>
      <vt:lpstr>Direct Contacts</vt:lpstr>
      <vt:lpstr>Invited Presentations Resulting from CEMP Public Communication on Japan</vt:lpstr>
      <vt:lpstr>Acknowledgments</vt:lpstr>
    </vt:vector>
  </TitlesOfParts>
  <Company>Desert Research Institute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Ted Hartwell</dc:creator>
  <cp:lastModifiedBy> </cp:lastModifiedBy>
  <cp:revision>124</cp:revision>
  <cp:lastPrinted>1999-12-13T19:29:48Z</cp:lastPrinted>
  <dcterms:created xsi:type="dcterms:W3CDTF">1999-12-09T22:52:24Z</dcterms:created>
  <dcterms:modified xsi:type="dcterms:W3CDTF">2011-07-21T17:01:15Z</dcterms:modified>
</cp:coreProperties>
</file>