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9"/>
  </p:notesMasterIdLst>
  <p:handoutMasterIdLst>
    <p:handoutMasterId r:id="rId10"/>
  </p:handoutMasterIdLst>
  <p:sldIdLst>
    <p:sldId id="743" r:id="rId2"/>
    <p:sldId id="739" r:id="rId3"/>
    <p:sldId id="744" r:id="rId4"/>
    <p:sldId id="745" r:id="rId5"/>
    <p:sldId id="748" r:id="rId6"/>
    <p:sldId id="742" r:id="rId7"/>
    <p:sldId id="747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00FF"/>
    <a:srgbClr val="0000FF"/>
    <a:srgbClr val="FFFFFF"/>
    <a:srgbClr val="C0C0C0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7178" autoAdjust="0"/>
  </p:normalViewPr>
  <p:slideViewPr>
    <p:cSldViewPr>
      <p:cViewPr>
        <p:scale>
          <a:sx n="75" d="100"/>
          <a:sy n="75" d="100"/>
        </p:scale>
        <p:origin x="-49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299BFA8C-4AB9-42F4-A413-2C679A20F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84EF721B-49F4-4067-B9DC-D3B9937C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3213-E468-4634-B008-6AE6D20926AA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981C-F0D1-4F20-BFF5-9260B9DC6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A21E-B07F-4F73-855F-18C00B31CA63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CECB-3C1D-4B67-B246-0067318D9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C045-4A14-4AF2-96E7-118DAFA2A9EB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C884-9BD0-4A7E-B800-A41DC81A4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0C58-8DBB-41A6-9105-497F22C60C0C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5383-FAB5-4BFB-B80E-449E7428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2861-8AAE-47A1-80C9-FEBEDCAA5071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360A-DAF2-4053-ABAD-0FB7A92A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B015-40AB-4862-B51D-ED1BEC76088C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2732-185C-4F04-9AA4-2BE4C61B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4CD8-C043-4999-BE26-782A9332AC35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04DA-01E1-47D6-841D-57073012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8B0C-B0AD-449B-9437-343C82F4BC2D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6A70-32BC-4EE8-96F7-5A0FAE69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1780-FE5D-42A2-B272-F0B9F1A31C63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B1D2-9476-4580-980D-80E7111E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AF1E-B3DD-495C-9723-9409DC59DAB7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F87-0F0F-4603-8794-6AC39519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4F2D-412C-45F6-B223-3B70C3B3B10C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CD97-67C4-4E2F-9056-7B6A39042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85BCE3D-CFD4-476E-862A-8E1738E0DDBC}" type="datetime1">
              <a:rPr lang="en-US"/>
              <a:pPr>
                <a:defRPr/>
              </a:pPr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723C65C-AFB7-4800-884A-83D844741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 rot="10800000"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66">
                  <a:alpha val="86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31750"/>
            <a:ext cx="2286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NNSA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49213"/>
            <a:ext cx="1855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FUKISHIMA Nuclear Reactors</a:t>
            </a:r>
            <a:br>
              <a:rPr lang="en-US" sz="4000" b="1" smtClean="0"/>
            </a:br>
            <a:r>
              <a:rPr lang="en-US" sz="4000" b="1" smtClean="0"/>
              <a:t>Radiological Assessment</a:t>
            </a:r>
            <a:br>
              <a:rPr lang="en-US" sz="4000" b="1" smtClean="0"/>
            </a:br>
            <a:r>
              <a:rPr lang="en-US" sz="4000" b="1" smtClean="0"/>
              <a:t>Air Measurement Surveillance</a:t>
            </a:r>
            <a:br>
              <a:rPr lang="en-US" sz="4000" b="1" smtClean="0"/>
            </a:br>
            <a:r>
              <a:rPr lang="en-US" sz="4000" b="1" smtClean="0"/>
              <a:t>AMS</a:t>
            </a:r>
            <a:br>
              <a:rPr lang="en-US" sz="4000" b="1" smtClean="0"/>
            </a:br>
            <a:r>
              <a:rPr lang="en-US" sz="4000" b="1" smtClean="0"/>
              <a:t>March 22,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7C0FE-6802-413B-ABE6-094F62AD38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AMS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8C523-92F0-4F49-881B-E724367A21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387" name="Rectangle 6"/>
          <p:cNvSpPr txBox="1">
            <a:spLocks noChangeArrowheads="1"/>
          </p:cNvSpPr>
          <p:nvPr/>
        </p:nvSpPr>
        <p:spPr bwMode="auto">
          <a:xfrm>
            <a:off x="304800" y="1219200"/>
            <a:ext cx="838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Operations Summary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3200" b="1">
                <a:latin typeface="Calibri" pitchFamily="34" charset="0"/>
              </a:rPr>
              <a:t>Aerial Measurement Systems totaled more than 40 hours of flights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3200" b="1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Plot interpretation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3200" b="1">
                <a:latin typeface="Calibri" pitchFamily="34" charset="0"/>
              </a:rPr>
              <a:t>AMS data presented as exposure rate 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	1 meter above ground at time of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D6217-6FB6-49B8-9AA2-5C7D110E2A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04800"/>
            <a:ext cx="449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Guide to Interpretation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5800" y="1143000"/>
            <a:ext cx="7924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 typeface="Arial" charset="0"/>
              <a:buChar char="•"/>
            </a:pPr>
            <a:r>
              <a:rPr lang="en-US" sz="1900" b="1">
                <a:latin typeface="Calibri" pitchFamily="34" charset="0"/>
              </a:rPr>
              <a:t>US radiological assessments composed of aerial and ground measurements and indicate amounts of radiological material settled on ground. </a:t>
            </a:r>
          </a:p>
          <a:p>
            <a:pPr marL="346075" indent="-346075"/>
            <a:endParaRPr lang="en-US" sz="1900" b="1">
              <a:latin typeface="Calibri" pitchFamily="34" charset="0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sz="1900" b="1">
                <a:latin typeface="Calibri" pitchFamily="34" charset="0"/>
              </a:rPr>
              <a:t>Each measurement corresponds to radiation person receives in 1 hour at that location.</a:t>
            </a:r>
          </a:p>
          <a:p>
            <a:pPr marL="346075" indent="-346075">
              <a:buFont typeface="Arial" charset="0"/>
              <a:buChar char="•"/>
            </a:pPr>
            <a:endParaRPr lang="en-US" sz="1900" b="1">
              <a:latin typeface="Calibri" pitchFamily="34" charset="0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sz="1900" b="1">
                <a:latin typeface="Calibri" pitchFamily="34" charset="0"/>
              </a:rPr>
              <a:t>Calculations account for multiple variables. Radiation is most intense in first days after release. Dose reduction achieved by evacuating early</a:t>
            </a:r>
          </a:p>
          <a:p>
            <a:pPr marL="346075" indent="-346075">
              <a:buFont typeface="Arial" charset="0"/>
              <a:buChar char="•"/>
            </a:pPr>
            <a:endParaRPr lang="en-US" sz="1900" b="1">
              <a:latin typeface="Calibri" pitchFamily="34" charset="0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sz="1900" b="1">
                <a:latin typeface="Calibri" pitchFamily="34" charset="0"/>
              </a:rPr>
              <a:t>All measurements below 0.03 Rem per hour – a low level. </a:t>
            </a:r>
          </a:p>
          <a:p>
            <a:pPr marL="346075" indent="-346075">
              <a:buFont typeface="Arial" charset="0"/>
              <a:buNone/>
            </a:pPr>
            <a:r>
              <a:rPr lang="en-US" sz="1900" b="1">
                <a:latin typeface="Calibri" pitchFamily="34" charset="0"/>
              </a:rPr>
              <a:t>	Most elevated readings within 25 miles of Fukushima Daiichi.</a:t>
            </a:r>
          </a:p>
          <a:p>
            <a:pPr marL="346075" indent="-346075">
              <a:buFont typeface="Arial" charset="0"/>
              <a:buChar char="•"/>
            </a:pPr>
            <a:endParaRPr lang="en-US" sz="1900" b="1">
              <a:latin typeface="Calibri" pitchFamily="34" charset="0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sz="1900" b="1">
                <a:latin typeface="Calibri" pitchFamily="34" charset="0"/>
              </a:rPr>
              <a:t>Measurements show area of higher radiation extending northwest from Plants. </a:t>
            </a:r>
          </a:p>
          <a:p>
            <a:pPr marL="346075" indent="-346075">
              <a:buFont typeface="Arial" charset="0"/>
              <a:buNone/>
            </a:pPr>
            <a:r>
              <a:rPr lang="en-US" sz="1900" b="1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E0F6E-C256-4115-BC7C-077F6D3E3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8434" name="Picture 3" descr="NIT_C-12 23Mar2011 v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882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98770-18F0-408D-80D0-F46DA0EB83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9458" name="Picture 5" descr="NIT-D CumuAMS 21Mar2011 v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390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5334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latin typeface="Calibri" pitchFamily="34" charset="0"/>
              </a:rPr>
              <a:t>Comparison</a:t>
            </a:r>
          </a:p>
        </p:txBody>
      </p:sp>
      <p:sp>
        <p:nvSpPr>
          <p:cNvPr id="20482" name="Slide Number Placeholder 2"/>
          <p:cNvSpPr txBox="1">
            <a:spLocks/>
          </p:cNvSpPr>
          <p:nvPr/>
        </p:nvSpPr>
        <p:spPr bwMode="auto">
          <a:xfrm>
            <a:off x="67056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04780BF-712E-46A5-A122-A2873356E5DE}" type="slidenum">
              <a:rPr lang="en-US" sz="1200">
                <a:solidFill>
                  <a:srgbClr val="898989"/>
                </a:solidFill>
              </a:rPr>
              <a:pPr algn="r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533400" y="13716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Calibri" pitchFamily="34" charset="0"/>
              </a:rPr>
              <a:t>Nuclear Regulatory Commission (NCRP) estimates average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b="1">
                <a:latin typeface="Calibri" pitchFamily="34" charset="0"/>
              </a:rPr>
              <a:t>	US person receives 620 mRem a year* (or 0.071 mRem/hour)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 b="1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Calibri" pitchFamily="34" charset="0"/>
              </a:rPr>
              <a:t>Average transatlantic flight gives exposure of 2.5 mRem*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b="1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Calibri" pitchFamily="34" charset="0"/>
              </a:rPr>
              <a:t>Typical chest x-ray produces 10 mRem per image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b="1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Calibri" pitchFamily="34" charset="0"/>
              </a:rPr>
              <a:t>EPA guidelines for public health actions if exposure &gt;1000 mRem over 4 days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Calibri" pitchFamily="34" charset="0"/>
              </a:rPr>
              <a:t>       * Source: NRC: </a:t>
            </a:r>
            <a:r>
              <a:rPr lang="en-US" sz="1600" b="1" u="sng">
                <a:latin typeface="Calibri" pitchFamily="34" charset="0"/>
              </a:rPr>
              <a:t>http://nrc.gov/images/about-nrc/radiation/factoid2-lrg.gif</a:t>
            </a:r>
            <a:r>
              <a:rPr lang="en-US" sz="1600" b="1"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80635-DD62-4E4F-B5EA-6F0FEFEE91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1506" name="Picture 3" descr="Radiation Doses Explained.jpg"/>
          <p:cNvPicPr>
            <a:picLocks noChangeAspect="1"/>
          </p:cNvPicPr>
          <p:nvPr/>
        </p:nvPicPr>
        <p:blipFill>
          <a:blip r:embed="rId2"/>
          <a:srcRect t="6866" r="2364" b="5247"/>
          <a:stretch>
            <a:fillRect/>
          </a:stretch>
        </p:blipFill>
        <p:spPr bwMode="auto">
          <a:xfrm>
            <a:off x="566738" y="1143000"/>
            <a:ext cx="782955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182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FUKISHIMA Nuclear Reactors Radiological Assessment Air Measurement Surveillance AMS March 22, 2011</vt:lpstr>
      <vt:lpstr>AMS Summary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638</cp:revision>
  <dcterms:created xsi:type="dcterms:W3CDTF">2007-03-02T13:04:13Z</dcterms:created>
  <dcterms:modified xsi:type="dcterms:W3CDTF">2011-07-05T21:34:05Z</dcterms:modified>
</cp:coreProperties>
</file>