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4.xml" ContentType="application/vnd.openxmlformats-officedocument.presentationml.notesSlide+xml"/>
  <Default Extension="xls" ContentType="application/vnd.ms-exce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9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Override PartName="/ppt/notesSlides/notesSlide1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2.xml" ContentType="application/vnd.openxmlformats-officedocument.presentationml.notesSlid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47" r:id="rId1"/>
  </p:sldMasterIdLst>
  <p:notesMasterIdLst>
    <p:notesMasterId r:id="rId30"/>
  </p:notesMasterIdLst>
  <p:handoutMasterIdLst>
    <p:handoutMasterId r:id="rId31"/>
  </p:handoutMasterIdLst>
  <p:sldIdLst>
    <p:sldId id="518" r:id="rId2"/>
    <p:sldId id="519" r:id="rId3"/>
    <p:sldId id="528" r:id="rId4"/>
    <p:sldId id="537" r:id="rId5"/>
    <p:sldId id="563" r:id="rId6"/>
    <p:sldId id="558" r:id="rId7"/>
    <p:sldId id="536" r:id="rId8"/>
    <p:sldId id="533" r:id="rId9"/>
    <p:sldId id="559" r:id="rId10"/>
    <p:sldId id="539" r:id="rId11"/>
    <p:sldId id="578" r:id="rId12"/>
    <p:sldId id="568" r:id="rId13"/>
    <p:sldId id="583" r:id="rId14"/>
    <p:sldId id="586" r:id="rId15"/>
    <p:sldId id="587" r:id="rId16"/>
    <p:sldId id="541" r:id="rId17"/>
    <p:sldId id="565" r:id="rId18"/>
    <p:sldId id="566" r:id="rId19"/>
    <p:sldId id="572" r:id="rId20"/>
    <p:sldId id="588" r:id="rId21"/>
    <p:sldId id="589" r:id="rId22"/>
    <p:sldId id="542" r:id="rId23"/>
    <p:sldId id="569" r:id="rId24"/>
    <p:sldId id="570" r:id="rId25"/>
    <p:sldId id="547" r:id="rId26"/>
    <p:sldId id="544" r:id="rId27"/>
    <p:sldId id="584" r:id="rId28"/>
    <p:sldId id="562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28" charset="0"/>
        <a:ea typeface="ＭＳ Ｐゴシック" pitchFamily="-28" charset="-128"/>
        <a:cs typeface="ＭＳ Ｐゴシック" pitchFamily="-28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28" charset="0"/>
        <a:ea typeface="ＭＳ Ｐゴシック" pitchFamily="-28" charset="-128"/>
        <a:cs typeface="ＭＳ Ｐゴシック" pitchFamily="-28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28" charset="0"/>
        <a:ea typeface="ＭＳ Ｐゴシック" pitchFamily="-28" charset="-128"/>
        <a:cs typeface="ＭＳ Ｐゴシック" pitchFamily="-28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28" charset="0"/>
        <a:ea typeface="ＭＳ Ｐゴシック" pitchFamily="-28" charset="-128"/>
        <a:cs typeface="ＭＳ Ｐゴシック" pitchFamily="-28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28" charset="0"/>
        <a:ea typeface="ＭＳ Ｐゴシック" pitchFamily="-28" charset="-128"/>
        <a:cs typeface="ＭＳ Ｐゴシック" pitchFamily="-28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28" charset="0"/>
        <a:ea typeface="ＭＳ Ｐゴシック" pitchFamily="-28" charset="-128"/>
        <a:cs typeface="ＭＳ Ｐゴシック" pitchFamily="-28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28" charset="0"/>
        <a:ea typeface="ＭＳ Ｐゴシック" pitchFamily="-28" charset="-128"/>
        <a:cs typeface="ＭＳ Ｐゴシック" pitchFamily="-28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28" charset="0"/>
        <a:ea typeface="ＭＳ Ｐゴシック" pitchFamily="-28" charset="-128"/>
        <a:cs typeface="ＭＳ Ｐゴシック" pitchFamily="-28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28" charset="0"/>
        <a:ea typeface="ＭＳ Ｐゴシック" pitchFamily="-28" charset="-128"/>
        <a:cs typeface="ＭＳ Ｐゴシック" pitchFamily="-28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E8ABE"/>
    <a:srgbClr val="FFFFA3"/>
    <a:srgbClr val="CAE8A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6513" autoAdjust="0"/>
    <p:restoredTop sz="85764" autoAdjust="0"/>
  </p:normalViewPr>
  <p:slideViewPr>
    <p:cSldViewPr>
      <p:cViewPr>
        <p:scale>
          <a:sx n="100" d="100"/>
          <a:sy n="100" d="100"/>
        </p:scale>
        <p:origin x="-416" y="-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612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theme" Target="theme/theme1.xml"/><Relationship Id="rId3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3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hares\adminshares\EVPR\Admin\Presentations\201110126%20Out%20of%20State%20Revenue%20FY2010%20pie%20cha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14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 DRI FY2010 Outside Revenue  
$45.5 Million </a:t>
            </a:r>
          </a:p>
        </c:rich>
      </c:tx>
      <c:layout>
        <c:manualLayout>
          <c:xMode val="edge"/>
          <c:yMode val="edge"/>
          <c:x val="0.311462385549315"/>
          <c:y val="0.0223325062034739"/>
        </c:manualLayout>
      </c:layout>
      <c:spPr>
        <a:noFill/>
        <a:ln w="25400">
          <a:noFill/>
        </a:ln>
      </c:spPr>
    </c:title>
    <c:view3D>
      <c:rotY val="165"/>
      <c:perspective val="0"/>
    </c:view3D>
    <c:plotArea>
      <c:layout>
        <c:manualLayout>
          <c:layoutTarget val="inner"/>
          <c:xMode val="edge"/>
          <c:yMode val="edge"/>
          <c:x val="0.0866748946782624"/>
          <c:y val="0.209264375451828"/>
          <c:w val="0.82665072090776"/>
          <c:h val="0.663358668255798"/>
        </c:manualLayout>
      </c:layout>
      <c:pie3DChart>
        <c:varyColors val="1"/>
        <c:ser>
          <c:idx val="0"/>
          <c:order val="0"/>
          <c:tx>
            <c:strRef>
              <c:f>'fin stmt rev by cat'!$E$27</c:f>
              <c:strCache>
                <c:ptCount val="1"/>
                <c:pt idx="0">
                  <c:v>Percent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99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.0486026731470231"/>
                  <c:y val="-0.145383117432902"/>
                </c:manualLayout>
              </c:layout>
              <c:showVal val="1"/>
              <c:showCatName val="1"/>
            </c:dLbl>
            <c:dLbl>
              <c:idx val="1"/>
              <c:layout>
                <c:manualLayout>
                  <c:x val="-0.0259214256784122"/>
                  <c:y val="-0.17370117817158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Service </a:t>
                    </a:r>
                  </a:p>
                  <a:p>
                    <a:r>
                      <a:rPr lang="en-US" dirty="0" smtClean="0"/>
                      <a:t>Revenue, 20%</a:t>
                    </a:r>
                    <a:endParaRPr lang="en-US" dirty="0"/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0.0611051686582919"/>
                  <c:y val="0.035802348527774"/>
                </c:manualLayout>
              </c:layout>
              <c:showVal val="1"/>
              <c:showCatNam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  <c:showCatName val="1"/>
            <c:showLeaderLines val="1"/>
          </c:dLbls>
          <c:cat>
            <c:strRef>
              <c:f>'fin stmt rev by cat'!$D$28:$D$30</c:f>
              <c:strCache>
                <c:ptCount val="3"/>
                <c:pt idx="0">
                  <c:v>Grants and Contracts</c:v>
                </c:pt>
                <c:pt idx="1">
                  <c:v>Service Revenue</c:v>
                </c:pt>
                <c:pt idx="2">
                  <c:v>Investment/Gifts</c:v>
                </c:pt>
              </c:strCache>
            </c:strRef>
          </c:cat>
          <c:val>
            <c:numRef>
              <c:f>'fin stmt rev by cat'!$E$28:$E$30</c:f>
              <c:numCache>
                <c:formatCode>0%</c:formatCode>
                <c:ptCount val="3"/>
                <c:pt idx="0">
                  <c:v>0.684620789600808</c:v>
                </c:pt>
                <c:pt idx="1">
                  <c:v>0.201857625927715</c:v>
                </c:pt>
                <c:pt idx="2">
                  <c:v>0.113521584471477</c:v>
                </c:pt>
              </c:numCache>
            </c:numRef>
          </c:val>
        </c:ser>
        <c:dLbls>
          <c:showVal val="1"/>
          <c:showCatName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5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28" charset="0"/>
                <a:ea typeface="ＭＳ Ｐゴシック" pitchFamily="-28" charset="-128"/>
                <a:cs typeface="ＭＳ Ｐゴシック" pitchFamily="-2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28" charset="0"/>
                <a:ea typeface="ＭＳ Ｐゴシック" pitchFamily="-28" charset="-128"/>
                <a:cs typeface="ＭＳ Ｐゴシック" pitchFamily="-28" charset="-128"/>
              </a:defRPr>
            </a:lvl1pPr>
          </a:lstStyle>
          <a:p>
            <a:pPr>
              <a:defRPr/>
            </a:pPr>
            <a:fld id="{C40432DE-4719-4FEA-8551-705374DC2381}" type="datetimeFigureOut">
              <a:rPr lang="en-US"/>
              <a:pPr>
                <a:defRPr/>
              </a:pPr>
              <a:t>7/26/11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28" charset="0"/>
                <a:ea typeface="ＭＳ Ｐゴシック" pitchFamily="-28" charset="-128"/>
                <a:cs typeface="ＭＳ Ｐゴシック" pitchFamily="-2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28" charset="0"/>
                <a:ea typeface="ＭＳ Ｐゴシック" pitchFamily="-28" charset="-128"/>
                <a:cs typeface="ＭＳ Ｐゴシック" pitchFamily="-28" charset="-128"/>
              </a:defRPr>
            </a:lvl1pPr>
          </a:lstStyle>
          <a:p>
            <a:pPr>
              <a:defRPr/>
            </a:pPr>
            <a:fld id="{74032F0C-325D-477C-899A-814C6C2F7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50D4191-DB35-4C53-B22A-648398EAA412}" type="datetimeFigureOut">
              <a:rPr lang="en-US"/>
              <a:pPr>
                <a:defRPr/>
              </a:pPr>
              <a:t>7/26/11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94A18B9-A919-4FB0-93C7-20A37B33C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28" charset="-128"/>
        <a:cs typeface="ＭＳ Ｐゴシック" pitchFamily="-2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2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2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2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2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Placeholder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2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18" tIns="44859" rIns="89718" bIns="44859"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ahoma" pitchFamily="-2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6650" y="673100"/>
            <a:ext cx="4598988" cy="3449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4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30" tIns="44964" rIns="89930" bIns="44964"/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z="2000">
                <a:latin typeface="Arial" pitchFamily="-28" charset="0"/>
              </a:rPr>
              <a:t>Challenge is that given the diversity of industrial segments and sensitivity to energy costs and issues, where do we focus?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sz="2000">
              <a:latin typeface="Arial" pitchFamily="-28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z="2000">
                <a:latin typeface="Arial" pitchFamily="-28" charset="0"/>
              </a:rPr>
              <a:t>We analyze energy use.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z="2000">
                <a:latin typeface="Arial" pitchFamily="-28" charset="0"/>
              </a:rPr>
              <a:t>We isolated segments that are the biggest users of electricity. Focus on them based on energy use, economic and environmental impact and system wide energy use analysis.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pitchFamily="-28" charset="0"/>
                <a:ea typeface="Arial" pitchFamily="-28" charset="0"/>
                <a:cs typeface="Arial" pitchFamily="-28" charset="0"/>
              </a:rPr>
              <a:t>A lot of different of different sectors of society </a:t>
            </a:r>
            <a:r>
              <a:rPr lang="en-US" sz="2400" b="1">
                <a:latin typeface="Arial" pitchFamily="-28" charset="0"/>
                <a:ea typeface="Arial" pitchFamily="-28" charset="0"/>
                <a:cs typeface="Arial" pitchFamily="-28" charset="0"/>
              </a:rPr>
              <a:t>compete </a:t>
            </a:r>
            <a:r>
              <a:rPr lang="en-US" sz="2400">
                <a:latin typeface="Arial" pitchFamily="-28" charset="0"/>
                <a:ea typeface="Arial" pitchFamily="-28" charset="0"/>
                <a:cs typeface="Arial" pitchFamily="-28" charset="0"/>
              </a:rPr>
              <a:t>for that &lt;1%. 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pitchFamily="-28" charset="0"/>
                <a:ea typeface="Arial" pitchFamily="-28" charset="0"/>
                <a:cs typeface="Arial" pitchFamily="-28" charset="0"/>
              </a:rPr>
              <a:t>Not all energy requirements, only that withdrawn for thermoelcectirc cooling purposes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pitchFamily="-28" charset="0"/>
                <a:ea typeface="Arial" pitchFamily="-28" charset="0"/>
                <a:cs typeface="Arial" pitchFamily="-28" charset="0"/>
              </a:rPr>
              <a:t>Slide illustrates withdrawal,not consumption.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pitchFamily="-28" charset="0"/>
                <a:ea typeface="Arial" pitchFamily="-28" charset="0"/>
                <a:cs typeface="Arial" pitchFamily="-28" charset="0"/>
              </a:rPr>
              <a:t>In terms of water consumed (evaporated or transpired)   4% of cooling water evaporated, vs. 60% of irrigated water evapotransporated.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pitchFamily="-28" charset="0"/>
                <a:ea typeface="Arial" pitchFamily="-28" charset="0"/>
                <a:cs typeface="Arial" pitchFamily="-28" charset="0"/>
              </a:rPr>
              <a:t>Key issue that in order to site facilities or produce electricity, the water has to be available to be withdrawn.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pitchFamily="-28" charset="0"/>
                <a:ea typeface="Arial" pitchFamily="-28" charset="0"/>
                <a:cs typeface="Arial" pitchFamily="-28" charset="0"/>
              </a:rPr>
              <a:t>What people find surprising is this gray piece of the pie.  That’s water withdrawn for thermo-electric power production, which is primarily fossil and nuclear and a tiny amount of geothermal.  It’s second only to agriculture in water use (in the East it’s first).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pitchFamily="-28" charset="0"/>
                <a:ea typeface="Arial" pitchFamily="-28" charset="0"/>
                <a:cs typeface="Arial" pitchFamily="-28" charset="0"/>
              </a:rPr>
              <a:t>This is ONLY electricity production; it does not include the entire energy cycle—such as fuel mining, refining, transport (e.g., slurry pipeline) which also impact water quantity and quality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pitchFamily="-28" charset="0"/>
                <a:ea typeface="Arial" pitchFamily="-28" charset="0"/>
                <a:cs typeface="Arial" pitchFamily="-28" charset="0"/>
              </a:rPr>
              <a:t>This does NOT include hydroelectric.  Has it’s own set of issues like evaporative loss from dammed rivers, but it will probably decline or be converted to in-stream process in the future. 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pitchFamily="-28" charset="0"/>
                <a:ea typeface="Arial" pitchFamily="-28" charset="0"/>
                <a:cs typeface="Arial" pitchFamily="-28" charset="0"/>
              </a:rPr>
              <a:t>This does NOT include saline water used for cooling</a:t>
            </a:r>
          </a:p>
          <a:p>
            <a:pPr eaLnBrk="1" hangingPunct="1">
              <a:spcBef>
                <a:spcPct val="0"/>
              </a:spcBef>
            </a:pPr>
            <a:endParaRPr lang="en-US" sz="2400">
              <a:latin typeface="Arial" pitchFamily="-28" charset="0"/>
              <a:ea typeface="Arial" pitchFamily="-28" charset="0"/>
              <a:cs typeface="Arial" pitchFamily="-2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pitchFamily="-28" charset="0"/>
                <a:ea typeface="Arial" pitchFamily="-28" charset="0"/>
                <a:cs typeface="Arial" pitchFamily="-28" charset="0"/>
              </a:rPr>
              <a:t>Total freshwater use 346 Bgal/day, thermoelectric 136 Bg/day, irrigation 137 Bg/day (USGS circular 1268, 2004)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pitchFamily="-28" charset="0"/>
                <a:ea typeface="Arial" pitchFamily="-28" charset="0"/>
                <a:cs typeface="Arial" pitchFamily="-28" charset="0"/>
              </a:rPr>
              <a:t>` 4% of energy use “consumed, 60% of irrigation “consumed”</a:t>
            </a:r>
          </a:p>
          <a:p>
            <a:pPr lvl="1" eaLnBrk="1" hangingPunct="1">
              <a:spcBef>
                <a:spcPct val="35000"/>
              </a:spcBef>
            </a:pPr>
            <a:endParaRPr lang="en-US" sz="2400">
              <a:latin typeface="Arial" pitchFamily="-28" charset="0"/>
              <a:ea typeface="Arial" pitchFamily="-28" charset="0"/>
              <a:cs typeface="Arial" pitchFamily="-28" charset="0"/>
            </a:endParaRPr>
          </a:p>
          <a:p>
            <a:pPr lvl="1" eaLnBrk="1" hangingPunct="1">
              <a:spcBef>
                <a:spcPct val="35000"/>
              </a:spcBef>
            </a:pPr>
            <a:r>
              <a:rPr lang="en-US" sz="2400" b="1">
                <a:latin typeface="Arial" pitchFamily="-28" charset="0"/>
                <a:ea typeface="Arial" pitchFamily="-28" charset="0"/>
                <a:cs typeface="Arial" pitchFamily="-28" charset="0"/>
              </a:rPr>
              <a:t>Link to consumption slide </a:t>
            </a:r>
          </a:p>
          <a:p>
            <a:pPr eaLnBrk="1" hangingPunct="1">
              <a:spcBef>
                <a:spcPct val="0"/>
              </a:spcBef>
            </a:pPr>
            <a:endParaRPr lang="en-US" sz="2400">
              <a:latin typeface="Arial" pitchFamily="-28" charset="0"/>
              <a:ea typeface="Arial" pitchFamily="-28" charset="0"/>
              <a:cs typeface="Arial" pitchFamily="-28" charset="0"/>
            </a:endParaRPr>
          </a:p>
          <a:p>
            <a:pPr eaLnBrk="1" hangingPunct="1">
              <a:spcBef>
                <a:spcPct val="0"/>
              </a:spcBef>
            </a:pPr>
            <a:endParaRPr lang="en-US" sz="2400">
              <a:latin typeface="Arial" pitchFamily="-28" charset="0"/>
              <a:ea typeface="Arial" pitchFamily="-28" charset="0"/>
              <a:cs typeface="Arial" pitchFamily="-2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Placeholder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2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Placeholder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2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2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6A9B98F-2CD7-4800-B3E0-931DB26E5B6C}" type="slidenum">
              <a:rPr lang="en-US" sz="1200"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en-US" sz="1200">
              <a:latin typeface="+mn-lt"/>
              <a:ea typeface="+mn-ea"/>
              <a:cs typeface="+mn-cs"/>
            </a:endParaRPr>
          </a:p>
        </p:txBody>
      </p:sp>
      <p:sp>
        <p:nvSpPr>
          <p:cNvPr id="111619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20" name="Notes Placeholder 5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663575" lvl="1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1500" smtClean="0">
                <a:solidFill>
                  <a:srgbClr val="292929"/>
                </a:solidFill>
                <a:latin typeface="Arial" pitchFamily="-28" charset="0"/>
                <a:ea typeface="宋体" pitchFamily="-28" charset="-122"/>
                <a:cs typeface="宋体" pitchFamily="-28" charset="-122"/>
                <a:sym typeface="Symbol" pitchFamily="-28" charset="2"/>
              </a:rPr>
              <a:t>Daily concentration fluctuations: Hg</a:t>
            </a:r>
            <a:r>
              <a:rPr lang="en-US" altLang="zh-CN" sz="1500" baseline="30000" smtClean="0">
                <a:solidFill>
                  <a:srgbClr val="292929"/>
                </a:solidFill>
                <a:latin typeface="Arial" pitchFamily="-28" charset="0"/>
                <a:ea typeface="宋体" pitchFamily="-28" charset="-122"/>
                <a:cs typeface="宋体" pitchFamily="-28" charset="-122"/>
                <a:sym typeface="Symbol" pitchFamily="-28" charset="2"/>
              </a:rPr>
              <a:t>0</a:t>
            </a:r>
            <a:r>
              <a:rPr lang="en-US" altLang="zh-CN" sz="1500" smtClean="0">
                <a:solidFill>
                  <a:srgbClr val="292929"/>
                </a:solidFill>
                <a:latin typeface="Arial" pitchFamily="-28" charset="0"/>
                <a:ea typeface="宋体" pitchFamily="-28" charset="-122"/>
                <a:cs typeface="宋体" pitchFamily="-28" charset="-122"/>
                <a:sym typeface="Symbol" pitchFamily="-28" charset="2"/>
              </a:rPr>
              <a:t>, CO, O</a:t>
            </a:r>
            <a:r>
              <a:rPr lang="en-US" altLang="zh-CN" sz="1500" baseline="-25000" smtClean="0">
                <a:solidFill>
                  <a:srgbClr val="292929"/>
                </a:solidFill>
                <a:latin typeface="Arial" pitchFamily="-28" charset="0"/>
                <a:ea typeface="宋体" pitchFamily="-28" charset="-122"/>
                <a:cs typeface="宋体" pitchFamily="-28" charset="-122"/>
                <a:sym typeface="Symbol" pitchFamily="-28" charset="2"/>
              </a:rPr>
              <a:t>3</a:t>
            </a:r>
            <a:r>
              <a:rPr lang="en-US" altLang="zh-CN" sz="1500" smtClean="0">
                <a:solidFill>
                  <a:srgbClr val="292929"/>
                </a:solidFill>
                <a:latin typeface="Arial" pitchFamily="-28" charset="0"/>
                <a:ea typeface="宋体" pitchFamily="-28" charset="-122"/>
                <a:cs typeface="宋体" pitchFamily="-28" charset="-122"/>
                <a:sym typeface="Symbol" pitchFamily="-28" charset="2"/>
              </a:rPr>
              <a:t>, aerosols, humidity</a:t>
            </a:r>
          </a:p>
          <a:p>
            <a:pPr marL="663575" lvl="1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1500" smtClean="0">
                <a:solidFill>
                  <a:srgbClr val="292929"/>
                </a:solidFill>
                <a:latin typeface="Arial" pitchFamily="-28" charset="0"/>
                <a:ea typeface="宋体" pitchFamily="-28" charset="-122"/>
                <a:cs typeface="宋体" pitchFamily="-28" charset="-122"/>
                <a:sym typeface="Symbol" pitchFamily="-28" charset="2"/>
              </a:rPr>
              <a:t>Daytime BL air versus cleaner, nighttime air masses</a:t>
            </a:r>
          </a:p>
          <a:p>
            <a:pPr eaLnBrk="1" hangingPunct="1">
              <a:spcBef>
                <a:spcPct val="0"/>
              </a:spcBef>
            </a:pPr>
            <a:endParaRPr lang="en-US" sz="2400" smtClean="0">
              <a:latin typeface="Arial" pitchFamily="-2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</a:rPr>
              <a:t>Air Quality and Air Pollutants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Characterizing &amp; quantifying: inorganic and organic aerosols, carbon fractions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Air Pollution and Meteorology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Emission Source Contributions and Inventories</a:t>
            </a:r>
          </a:p>
          <a:p>
            <a:pPr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</a:rPr>
              <a:t>Atmospheric Processes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Ice physics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Cloud Physics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Cloud Microphysics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Fluxes of Particles and Gases (e.g., mineral dust, Hg)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Radiative Forcings (aerosol and cloud optical properties)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Instrument Design (to measure key properties)</a:t>
            </a:r>
          </a:p>
          <a:p>
            <a:pPr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</a:rPr>
              <a:t>Modeling of the Atmosphere: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Meteorology and mesoscale weather prediction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Regional, mesoscale, &amp;microscale atmospheric and dispersion modeling</a:t>
            </a:r>
          </a:p>
          <a:p>
            <a:pPr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</a:rPr>
              <a:t>Energy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Clean Technologies and Renewable Energy Systems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	Energy Management/Energy Efficiency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Climate/ Climatology: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	Data analysis &amp; scientific visualization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	Regional Climate change &amp; variability</a:t>
            </a:r>
          </a:p>
          <a:p>
            <a:pPr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</a:rPr>
              <a:t>Weather Modification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Ground-based and airborne cloud seeding</a:t>
            </a:r>
          </a:p>
          <a:p>
            <a:pPr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</a:rPr>
              <a:t>Fire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000" b="1" smtClean="0">
                <a:latin typeface="Arial" pitchFamily="-28" charset="0"/>
                <a:cs typeface="ＭＳ Ｐゴシック" pitchFamily="-28" charset="-128"/>
              </a:rPr>
              <a:t>Fire-meteorology, fire-climate relationships</a:t>
            </a:r>
          </a:p>
          <a:p>
            <a:pPr eaLnBrk="1" hangingPunct="1">
              <a:spcBef>
                <a:spcPct val="0"/>
              </a:spcBef>
            </a:pPr>
            <a:endParaRPr lang="en-US" sz="1000" smtClean="0">
              <a:latin typeface="Arial" pitchFamily="-28" charset="0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683567C-E85B-44AE-8144-2B39AC566F9A}" type="slidenum">
              <a:rPr lang="en-US" sz="1200"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n-US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Placeholder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Placeholder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2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Placeholder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844E635-6322-4BD3-B791-65A6FFAA8FA2}" type="slidenum">
              <a:rPr lang="en-US" sz="1200"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en-US" sz="1200">
              <a:latin typeface="+mn-lt"/>
              <a:ea typeface="+mn-ea"/>
              <a:cs typeface="+mn-cs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4442086-2AC6-4EAE-A9C2-95972DFDA591}" type="slidenum">
              <a:rPr lang="en-US" sz="1200"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en-US" sz="1200">
              <a:latin typeface="+mn-lt"/>
              <a:ea typeface="+mn-ea"/>
              <a:cs typeface="+mn-cs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DHS is also involved with a variety of environmental assessment projects.</a:t>
            </a:r>
          </a:p>
          <a:p>
            <a:endParaRPr lang="en-US"/>
          </a:p>
          <a:p>
            <a:r>
              <a:rPr lang="en-US"/>
              <a:t>Project west-central Greenland</a:t>
            </a:r>
          </a:p>
          <a:p>
            <a:r>
              <a:rPr lang="en-US"/>
              <a:t>	determine trace element and isotope conc in ice core</a:t>
            </a:r>
          </a:p>
          <a:p>
            <a:r>
              <a:rPr lang="en-US"/>
              <a:t>	using unique high-resolution analysis methodology</a:t>
            </a:r>
          </a:p>
          <a:p>
            <a:endParaRPr lang="en-US"/>
          </a:p>
          <a:p>
            <a:r>
              <a:rPr lang="en-US"/>
              <a:t>Use glaciochemical data to study environmental and global change issues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Placeholder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2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492" tIns="46246" rIns="92492" bIns="46246"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28" charset="0"/>
            </a:endParaRPr>
          </a:p>
        </p:txBody>
      </p:sp>
      <p:sp>
        <p:nvSpPr>
          <p:cNvPr id="1341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92" tIns="46246" rIns="92492" bIns="46246" anchor="b">
            <a:prstTxWarp prst="textNoShape">
              <a:avLst/>
            </a:prstTxWarp>
          </a:bodyPr>
          <a:lstStyle/>
          <a:p>
            <a:pPr algn="r"/>
            <a:fld id="{E4753A15-6577-496C-A546-F1E38FA6A599}" type="slidenum">
              <a:rPr lang="en-US" sz="1200">
                <a:latin typeface="Calibri" pitchFamily="-28" charset="0"/>
              </a:rPr>
              <a:pPr algn="r"/>
              <a:t>28</a:t>
            </a:fld>
            <a:endParaRPr lang="en-US" sz="1200">
              <a:latin typeface="Calibri" pitchFamily="-2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2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2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Placeholder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2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2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2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Placeholder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2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2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8" name="Picture 10" descr="DRI-Log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064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762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86268-7BFE-4920-9890-516E23CAC995}" type="datetime1">
              <a:rPr lang="en-US"/>
              <a:pPr>
                <a:defRPr/>
              </a:pPr>
              <a:t>7/26/11</a:t>
            </a:fld>
            <a:endParaRPr lang="en-US" dirty="0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5BD0A-9152-4341-9491-1D1E24BFF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DRI – Science. Environment. Solutions.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4" name="Title Placeholder 21"/>
          <p:cNvSpPr>
            <a:spLocks noGrp="1"/>
          </p:cNvSpPr>
          <p:nvPr>
            <p:ph type="title"/>
          </p:nvPr>
        </p:nvSpPr>
        <p:spPr bwMode="auto">
          <a:xfrm>
            <a:off x="990600" y="457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51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7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rtlCol="0" anchor="ctr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AA23682-1F1F-4AB3-9E9E-52249F556844}" type="datetime1">
              <a:rPr lang="en-US"/>
              <a:pPr>
                <a:defRPr/>
              </a:pPr>
              <a:t>7/26/11</a:t>
            </a:fld>
            <a:endParaRPr lang="en-US" dirty="0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1279525"/>
            <a:ext cx="533400" cy="244475"/>
          </a:xfrm>
          <a:prstGeom prst="rect">
            <a:avLst/>
          </a:prstGeom>
        </p:spPr>
        <p:txBody>
          <a:bodyPr vert="horz" rtlCol="0" anchor="ctr" anchorCtr="0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21538B-03F8-4746-B979-06BB9557F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DRI – Science. Environment. Solutions.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28" charset="0"/>
          <a:ea typeface="ＭＳ Ｐゴシック" pitchFamily="-28" charset="-128"/>
          <a:cs typeface="ＭＳ Ｐゴシック" pitchFamily="-2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28" charset="0"/>
          <a:ea typeface="ＭＳ Ｐゴシック" pitchFamily="-28" charset="-128"/>
          <a:cs typeface="ＭＳ Ｐゴシック" pitchFamily="-2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28" charset="0"/>
          <a:ea typeface="ＭＳ Ｐゴシック" pitchFamily="-28" charset="-128"/>
          <a:cs typeface="ＭＳ Ｐゴシック" pitchFamily="-2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28" charset="0"/>
          <a:ea typeface="ＭＳ Ｐゴシック" pitchFamily="-28" charset="-128"/>
          <a:cs typeface="ＭＳ Ｐゴシック" pitchFamily="-2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genda Medium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genda Medium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genda Medium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genda Medium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-28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-2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-28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60760B"/>
        </a:buClr>
        <a:buSzPct val="75000"/>
        <a:buFont typeface="Wingdings" pitchFamily="-28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-28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eg"/><Relationship Id="rId5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xls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Relationship Id="rId5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eg"/><Relationship Id="rId5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eg"/><Relationship Id="rId6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9" Type="http://schemas.openxmlformats.org/officeDocument/2006/relationships/image" Target="../media/image39.jpeg"/><Relationship Id="rId3" Type="http://schemas.openxmlformats.org/officeDocument/2006/relationships/image" Target="../media/image33.png"/><Relationship Id="rId6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Relationship Id="rId6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Relationship Id="rId5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1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0950" r="20536"/>
          <a:stretch>
            <a:fillRect/>
          </a:stretch>
        </p:blipFill>
        <p:spPr bwMode="auto">
          <a:xfrm>
            <a:off x="1643042" y="1071546"/>
            <a:ext cx="547620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  <a:scene3d>
            <a:camera prst="isometricTopUp">
              <a:rot lat="18272001" lon="20189491" rev="2659193"/>
            </a:camera>
            <a:lightRig rig="threePt" dir="t"/>
          </a:scene3d>
        </p:spPr>
      </p:pic>
      <p:sp>
        <p:nvSpPr>
          <p:cNvPr id="5122" name="Rectangle 2"/>
          <p:cNvSpPr>
            <a:spLocks noGrp="1"/>
          </p:cNvSpPr>
          <p:nvPr>
            <p:ph type="ctrTitle" idx="4294967295"/>
          </p:nvPr>
        </p:nvSpPr>
        <p:spPr>
          <a:xfrm>
            <a:off x="500063" y="128588"/>
            <a:ext cx="8143875" cy="1371600"/>
          </a:xfrm>
        </p:spPr>
        <p:txBody>
          <a:bodyPr/>
          <a:lstStyle/>
          <a:p>
            <a:pPr marL="457200"/>
            <a:r>
              <a:rPr lang="en-US" sz="3200" b="1" smtClean="0">
                <a:ea typeface="ＭＳ Ｐゴシック" pitchFamily="-28" charset="-128"/>
                <a:cs typeface="ＭＳ Ｐゴシック" pitchFamily="-28" charset="-128"/>
              </a:rPr>
              <a:t>Community Environmental Monitoring</a:t>
            </a:r>
            <a:br>
              <a:rPr lang="en-US" sz="3200" b="1" smtClean="0">
                <a:ea typeface="ＭＳ Ｐゴシック" pitchFamily="-28" charset="-128"/>
                <a:cs typeface="ＭＳ Ｐゴシック" pitchFamily="-28" charset="-128"/>
              </a:rPr>
            </a:br>
            <a:r>
              <a:rPr lang="en-US" sz="3200" b="1" smtClean="0">
                <a:ea typeface="ＭＳ Ｐゴシック" pitchFamily="-28" charset="-128"/>
                <a:cs typeface="ＭＳ Ｐゴシック" pitchFamily="-28" charset="-128"/>
              </a:rPr>
              <a:t>Program (CEMP) Annual Workshop</a:t>
            </a:r>
          </a:p>
        </p:txBody>
      </p:sp>
      <p:sp>
        <p:nvSpPr>
          <p:cNvPr id="5123" name="Rectangle 3"/>
          <p:cNvSpPr>
            <a:spLocks noGrp="1"/>
          </p:cNvSpPr>
          <p:nvPr>
            <p:ph type="subTitle" idx="4294967295"/>
          </p:nvPr>
        </p:nvSpPr>
        <p:spPr>
          <a:xfrm>
            <a:off x="642938" y="5172075"/>
            <a:ext cx="8143875" cy="1400175"/>
          </a:xfrm>
        </p:spPr>
        <p:txBody>
          <a:bodyPr/>
          <a:lstStyle/>
          <a:p>
            <a:pPr marL="0" indent="0" algn="ctr">
              <a:buFont typeface="Wingdings" pitchFamily="-28" charset="2"/>
              <a:buNone/>
            </a:pPr>
            <a:r>
              <a:rPr lang="en-US" sz="3200" b="1" smtClean="0">
                <a:ea typeface="ＭＳ Ｐゴシック" pitchFamily="-28" charset="-128"/>
                <a:cs typeface="ＭＳ Ｐゴシック" pitchFamily="-28" charset="-128"/>
              </a:rPr>
              <a:t>Welcome &amp; DRI Overview</a:t>
            </a:r>
          </a:p>
          <a:p>
            <a:pPr marL="0" indent="0" algn="ctr">
              <a:buFont typeface="Wingdings" pitchFamily="-28" charset="2"/>
              <a:buNone/>
            </a:pPr>
            <a:r>
              <a:rPr lang="en-US" sz="2100" b="1" smtClean="0">
                <a:ea typeface="ＭＳ Ｐゴシック" pitchFamily="-28" charset="-128"/>
                <a:cs typeface="ＭＳ Ｐゴシック" pitchFamily="-28" charset="-128"/>
              </a:rPr>
              <a:t>Terry Surles, DRI</a:t>
            </a:r>
          </a:p>
          <a:p>
            <a:pPr marL="0" indent="0" algn="ctr">
              <a:buFont typeface="Wingdings" pitchFamily="-28" charset="2"/>
              <a:buNone/>
            </a:pPr>
            <a:r>
              <a:rPr lang="en-US" sz="2100" smtClean="0">
                <a:ea typeface="ＭＳ Ｐゴシック" pitchFamily="-28" charset="-128"/>
                <a:cs typeface="ＭＳ Ｐゴシック" pitchFamily="-28" charset="-128"/>
              </a:rPr>
              <a:t>26 July 2011</a:t>
            </a:r>
            <a:endParaRPr lang="en-US" sz="2500" smtClean="0">
              <a:ea typeface="ＭＳ Ｐゴシック" pitchFamily="-28" charset="-128"/>
              <a:cs typeface="ＭＳ Ｐゴシック" pitchFamily="-2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2" descr="00researchnevada"/>
          <p:cNvPicPr>
            <a:picLocks noChangeAspect="1" noChangeArrowheads="1"/>
          </p:cNvPicPr>
          <p:nvPr/>
        </p:nvPicPr>
        <p:blipFill>
          <a:blip r:embed="rId3"/>
          <a:srcRect t="26041" r="56250"/>
          <a:stretch>
            <a:fillRect/>
          </a:stretch>
        </p:blipFill>
        <p:spPr bwMode="auto">
          <a:xfrm>
            <a:off x="571500" y="1571625"/>
            <a:ext cx="3714750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383088" y="1857375"/>
            <a:ext cx="440372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90513" indent="-290513">
              <a:spcBef>
                <a:spcPct val="50000"/>
              </a:spcBef>
              <a:buClr>
                <a:srgbClr val="FFC000"/>
              </a:buClr>
              <a:buSzPct val="60000"/>
              <a:buFont typeface="Wingdings" pitchFamily="-28" charset="2"/>
              <a:buChar char="¨"/>
            </a:pPr>
            <a:r>
              <a:rPr lang="en-US"/>
              <a:t>DRI’s groundwater flow model approved for use at the Shoal underground nuclear test site near Fallon, Nevada.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383088" y="4143375"/>
            <a:ext cx="440372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90513" indent="-290513" eaLnBrk="0" hangingPunct="0">
              <a:buClr>
                <a:srgbClr val="FFC000"/>
              </a:buClr>
              <a:buSzPct val="60000"/>
              <a:buFont typeface="Wingdings" pitchFamily="-28" charset="2"/>
              <a:buChar char="¨"/>
            </a:pPr>
            <a:r>
              <a:rPr lang="en-US"/>
              <a:t>Community Environmental Monitoring Program monitors for radiation in the region surrounding the Nevada Test Site.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1C4D195-322B-48A3-992C-52E9189B885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0245" name="Footer Placeholder 8"/>
          <p:cNvSpPr>
            <a:spLocks noGrp="1"/>
          </p:cNvSpPr>
          <p:nvPr>
            <p:ph type="ftr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DRI – Science. Environment. Solutions.</a:t>
            </a:r>
            <a:endParaRPr lang="en-US" dirty="0" smtClean="0"/>
          </a:p>
        </p:txBody>
      </p:sp>
      <p:sp>
        <p:nvSpPr>
          <p:cNvPr id="10246" name="Date Placeholder 9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4B374-2EB4-4EB1-9786-8F346898C6B5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7/26/11</a:t>
            </a:fld>
            <a:endParaRPr lang="en-US" smtClean="0"/>
          </a:p>
        </p:txBody>
      </p:sp>
      <p:sp>
        <p:nvSpPr>
          <p:cNvPr id="62471" name="Title 1"/>
          <p:cNvSpPr>
            <a:spLocks noGrp="1"/>
          </p:cNvSpPr>
          <p:nvPr>
            <p:ph type="title"/>
          </p:nvPr>
        </p:nvSpPr>
        <p:spPr>
          <a:xfrm>
            <a:off x="571500" y="457200"/>
            <a:ext cx="8191500" cy="762000"/>
          </a:xfrm>
        </p:spPr>
        <p:txBody>
          <a:bodyPr/>
          <a:lstStyle/>
          <a:p>
            <a:r>
              <a:rPr lang="en-US" sz="3600" b="1" smtClean="0">
                <a:ea typeface="ＭＳ Ｐゴシック" pitchFamily="-28" charset="-128"/>
                <a:cs typeface="ＭＳ Ｐゴシック" pitchFamily="-28" charset="-128"/>
              </a:rPr>
              <a:t>Research Benefiting Nevada</a:t>
            </a:r>
          </a:p>
        </p:txBody>
      </p:sp>
      <p:pic>
        <p:nvPicPr>
          <p:cNvPr id="62472" name="Picture 14" descr="State of NV snip.JPG"/>
          <p:cNvPicPr>
            <a:picLocks noChangeAspect="1"/>
          </p:cNvPicPr>
          <p:nvPr/>
        </p:nvPicPr>
        <p:blipFill>
          <a:blip r:embed="rId4">
            <a:alphaModFix amt="17000"/>
          </a:blip>
          <a:srcRect/>
          <a:stretch>
            <a:fillRect/>
          </a:stretch>
        </p:blipFill>
        <p:spPr bwMode="auto">
          <a:xfrm rot="1031014">
            <a:off x="8069263" y="82550"/>
            <a:ext cx="714375" cy="1054100"/>
          </a:xfrm>
          <a:prstGeom prst="rect">
            <a:avLst/>
          </a:prstGeom>
          <a:blipFill dpi="0" rotWithShape="1">
            <a:blip r:embed="rId5">
              <a:alphaModFix amt="17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4343400" y="5943600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marL="342900" indent="-342900" algn="ctr">
              <a:spcBef>
                <a:spcPct val="50000"/>
              </a:spcBef>
              <a:defRPr/>
            </a:pPr>
            <a:r>
              <a:rPr lang="en-US" sz="1800" i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84" charset="-128"/>
              </a:rPr>
              <a:t>CEMP monitoring stations in Nevada, Utah, and California</a:t>
            </a:r>
          </a:p>
        </p:txBody>
      </p:sp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228600" y="292100"/>
            <a:ext cx="83724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3600" b="1">
                <a:latin typeface="Arial Narrow" pitchFamily="-28" charset="0"/>
              </a:rPr>
              <a:t>Rogers Center for Environmental Remediation and Monitoring</a:t>
            </a: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228600" y="1828800"/>
            <a:ext cx="41148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25000"/>
              </a:spcBef>
              <a:buClr>
                <a:srgbClr val="2D5E8B"/>
              </a:buClr>
              <a:buFont typeface="Wingdings" pitchFamily="2" charset="2"/>
              <a:buChar char="§"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84" charset="-128"/>
              </a:rPr>
              <a:t>Evaluating human health and risks from contaminants</a:t>
            </a:r>
          </a:p>
          <a:p>
            <a:pPr marL="457200" indent="-457200">
              <a:spcBef>
                <a:spcPct val="25000"/>
              </a:spcBef>
              <a:buClr>
                <a:srgbClr val="2D5E8B"/>
              </a:buClr>
              <a:buFont typeface="Wingdings" pitchFamily="2" charset="2"/>
              <a:buChar char="§"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84" charset="-128"/>
              </a:rPr>
              <a:t>Fostering long-term stewardship of contaminated or waste disposal sites</a:t>
            </a:r>
          </a:p>
          <a:p>
            <a:pPr marL="457200" indent="-457200">
              <a:spcBef>
                <a:spcPct val="25000"/>
              </a:spcBef>
              <a:buClr>
                <a:srgbClr val="2D5E8B"/>
              </a:buClr>
              <a:buFont typeface="Wingdings" pitchFamily="2" charset="2"/>
              <a:buChar char="§"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84" charset="-128"/>
              </a:rPr>
              <a:t>Developing new methods for environmental monitoring and remediation</a:t>
            </a:r>
          </a:p>
          <a:p>
            <a:pPr marL="457200" indent="-457200">
              <a:spcBef>
                <a:spcPct val="25000"/>
              </a:spcBef>
              <a:buClr>
                <a:srgbClr val="2D5E8B"/>
              </a:buClr>
              <a:buFont typeface="Wingdings" pitchFamily="2" charset="2"/>
              <a:buChar char="§"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84" charset="-128"/>
              </a:rPr>
              <a:t>Involving citizens in data collection and decision-making for environmental  management</a:t>
            </a:r>
          </a:p>
        </p:txBody>
      </p:sp>
      <p:pic>
        <p:nvPicPr>
          <p:cNvPr id="64516" name="Picture 5" descr="CEMP-map-2006_10_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752600"/>
            <a:ext cx="449580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z="3200" b="1">
                <a:ea typeface="ＭＳ Ｐゴシック" pitchFamily="-28" charset="-128"/>
                <a:cs typeface="ＭＳ Ｐゴシック" pitchFamily="-28" charset="-128"/>
              </a:rPr>
              <a:t>Concern for Nevada Is Water/Energy Nexus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342900" y="1828800"/>
          <a:ext cx="8458200" cy="4587875"/>
        </p:xfrm>
        <a:graphic>
          <a:graphicData uri="http://schemas.openxmlformats.org/presentationml/2006/ole">
            <p:oleObj spid="_x0000_s71683" name="Worksheet" r:id="rId4" imgW="6362700" imgH="34544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Rectangle 2"/>
          <p:cNvSpPr>
            <a:spLocks noGrp="1"/>
          </p:cNvSpPr>
          <p:nvPr>
            <p:ph type="title" idx="4294967295"/>
          </p:nvPr>
        </p:nvSpPr>
        <p:spPr>
          <a:xfrm>
            <a:off x="990600" y="228600"/>
            <a:ext cx="7772400" cy="990600"/>
          </a:xfrm>
        </p:spPr>
        <p:txBody>
          <a:bodyPr/>
          <a:lstStyle/>
          <a:p>
            <a:r>
              <a:rPr lang="en-US" sz="3200" b="1">
                <a:ea typeface="ＭＳ Ｐゴシック" pitchFamily="-28" charset="-128"/>
                <a:cs typeface="ＭＳ Ｐゴシック" pitchFamily="-28" charset="-128"/>
              </a:rPr>
              <a:t>As Much Freshwater Is Used For Producing Electricity As For Irrigation</a:t>
            </a:r>
            <a:endParaRPr lang="en-US">
              <a:latin typeface="Agenda Medium" charset="0"/>
              <a:ea typeface="ＭＳ Ｐゴシック" pitchFamily="-28" charset="-128"/>
              <a:cs typeface="ＭＳ Ｐゴシック" pitchFamily="-28" charset="-128"/>
            </a:endParaRPr>
          </a:p>
        </p:txBody>
      </p:sp>
      <p:sp>
        <p:nvSpPr>
          <p:cNvPr id="102407" name="Text Box 3"/>
          <p:cNvSpPr txBox="1">
            <a:spLocks noChangeArrowheads="1"/>
          </p:cNvSpPr>
          <p:nvPr/>
        </p:nvSpPr>
        <p:spPr bwMode="auto">
          <a:xfrm>
            <a:off x="1371600" y="5562600"/>
            <a:ext cx="2133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>
                <a:ea typeface="Arial" pitchFamily="-28" charset="0"/>
                <a:cs typeface="Arial" pitchFamily="-28" charset="0"/>
              </a:rPr>
              <a:t>Source: USGS Circular 1268, March, 2004</a:t>
            </a:r>
          </a:p>
        </p:txBody>
      </p:sp>
      <p:graphicFrame>
        <p:nvGraphicFramePr>
          <p:cNvPr id="102404" name="Object 4"/>
          <p:cNvGraphicFramePr>
            <a:graphicFrameLocks noChangeAspect="1"/>
          </p:cNvGraphicFramePr>
          <p:nvPr/>
        </p:nvGraphicFramePr>
        <p:xfrm>
          <a:off x="762000" y="1295400"/>
          <a:ext cx="7400925" cy="4813300"/>
        </p:xfrm>
        <a:graphic>
          <a:graphicData uri="http://schemas.openxmlformats.org/presentationml/2006/ole">
            <p:oleObj spid="_x0000_s102404" name="Chart" r:id="rId4" imgW="5613400" imgH="3416300" progId="MSGraph.Chart.8">
              <p:embed/>
            </p:oleObj>
          </a:graphicData>
        </a:graphic>
      </p:graphicFrame>
      <p:sp>
        <p:nvSpPr>
          <p:cNvPr id="102408" name="AutoShape 5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8200" y="5867400"/>
            <a:ext cx="304800" cy="304800"/>
          </a:xfrm>
          <a:prstGeom prst="actionButtonForwardNex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ea typeface="Arial" pitchFamily="-28" charset="0"/>
              <a:cs typeface="Arial" pitchFamily="-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slide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066800"/>
            <a:ext cx="8534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0" name="Text Box 3"/>
          <p:cNvSpPr txBox="1">
            <a:spLocks noChangeArrowheads="1"/>
          </p:cNvSpPr>
          <p:nvPr/>
        </p:nvSpPr>
        <p:spPr bwMode="auto">
          <a:xfrm>
            <a:off x="381000" y="0"/>
            <a:ext cx="876300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latin typeface="Tahoma" pitchFamily="-28" charset="0"/>
              </a:rPr>
              <a:t>Hyperspectral Imaging -</a:t>
            </a:r>
            <a:r>
              <a:rPr lang="en-US" sz="3200">
                <a:solidFill>
                  <a:srgbClr val="FF9900"/>
                </a:solidFill>
                <a:latin typeface="Tahoma" pitchFamily="-28" charset="0"/>
              </a:rPr>
              <a:t> </a:t>
            </a:r>
            <a:r>
              <a:rPr lang="en-US" sz="2600"/>
              <a:t>Strong relationship between high boron concentrations and geothermal fluids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4953000" cy="990600"/>
          </a:xfrm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/>
            </a:r>
            <a:b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Center for Watershed Environmental Sustainability: Goals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752600"/>
            <a:ext cx="5334000" cy="4754563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18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Develop interdisciplinary research programs to provide scientific information to decision makers for Walker Lake Basin</a:t>
            </a:r>
          </a:p>
          <a:p>
            <a:pPr>
              <a:spcBef>
                <a:spcPct val="0"/>
              </a:spcBef>
              <a:defRPr/>
            </a:pPr>
            <a:endParaRPr lang="en-US" sz="1800" b="1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spcBef>
                <a:spcPct val="0"/>
              </a:spcBef>
              <a:defRPr/>
            </a:pPr>
            <a:endParaRPr lang="en-US" sz="1800" b="1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spcBef>
                <a:spcPct val="0"/>
              </a:spcBef>
              <a:defRPr/>
            </a:pPr>
            <a:endParaRPr lang="en-US" sz="1800" b="1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spcBef>
                <a:spcPct val="0"/>
              </a:spcBef>
              <a:buFont typeface="Wingdings" pitchFamily="-28" charset="2"/>
              <a:buNone/>
              <a:defRPr/>
            </a:pPr>
            <a:endParaRPr lang="en-US" sz="1800" b="1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spcBef>
                <a:spcPct val="0"/>
              </a:spcBef>
              <a:defRPr/>
            </a:pPr>
            <a:r>
              <a:rPr lang="en-US" sz="18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Develop interdisciplinary research programs to provide scientific information to decision makers in the Lake Tahoe Basin</a:t>
            </a:r>
          </a:p>
          <a:p>
            <a:pPr lvl="1">
              <a:spcBef>
                <a:spcPct val="0"/>
              </a:spcBef>
              <a:defRPr/>
            </a:pPr>
            <a:r>
              <a:rPr lang="en-US" sz="1500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Works with UNR and UC/Davis for as part of the Tahoe Science Consortium</a:t>
            </a:r>
          </a:p>
          <a:p>
            <a:pPr>
              <a:spcBef>
                <a:spcPct val="0"/>
              </a:spcBef>
              <a:defRPr/>
            </a:pPr>
            <a:endParaRPr lang="en-US" sz="1800" b="1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spcBef>
                <a:spcPct val="0"/>
              </a:spcBef>
              <a:buFont typeface="Wingdings" pitchFamily="-28" charset="2"/>
              <a:buNone/>
              <a:defRPr/>
            </a:pPr>
            <a:endParaRPr lang="en-US" sz="1800" b="1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06499" name="Picture 1029" descr="TahoeKeys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810000"/>
            <a:ext cx="3582988" cy="2378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6500" name="Picture 6" descr="Walker Lake and sign June06 J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838200"/>
            <a:ext cx="3505200" cy="2590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1AA09D93-7ED1-4514-97C9-C2ADFECE026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0245" name="Footer Placeholder 8"/>
          <p:cNvSpPr>
            <a:spLocks noGrp="1"/>
          </p:cNvSpPr>
          <p:nvPr>
            <p:ph type="ftr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DRI – Science. Environment. Solutions.</a:t>
            </a:r>
            <a:endParaRPr lang="en-US" dirty="0" smtClean="0"/>
          </a:p>
        </p:txBody>
      </p:sp>
      <p:sp>
        <p:nvSpPr>
          <p:cNvPr id="10246" name="Date Placeholder 9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4B374-2EB4-4EB1-9786-8F346898C6B5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7/26/11</a:t>
            </a:fld>
            <a:endParaRPr lang="en-US" smtClean="0"/>
          </a:p>
        </p:txBody>
      </p:sp>
      <p:sp>
        <p:nvSpPr>
          <p:cNvPr id="108548" name="Title 1"/>
          <p:cNvSpPr>
            <a:spLocks noGrp="1"/>
          </p:cNvSpPr>
          <p:nvPr>
            <p:ph type="title"/>
          </p:nvPr>
        </p:nvSpPr>
        <p:spPr>
          <a:xfrm>
            <a:off x="571500" y="214313"/>
            <a:ext cx="6715125" cy="1004887"/>
          </a:xfrm>
        </p:spPr>
        <p:txBody>
          <a:bodyPr/>
          <a:lstStyle/>
          <a:p>
            <a:r>
              <a:rPr lang="en-US" sz="3600" b="1" smtClean="0">
                <a:ea typeface="ＭＳ Ｐゴシック" pitchFamily="-28" charset="-128"/>
                <a:cs typeface="ＭＳ Ｐゴシック" pitchFamily="-28" charset="-128"/>
              </a:rPr>
              <a:t>Research Benefiting the Nation</a:t>
            </a:r>
          </a:p>
        </p:txBody>
      </p:sp>
      <p:pic>
        <p:nvPicPr>
          <p:cNvPr id="108549" name="Picture 10" descr="Continental USA Sni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39371">
            <a:off x="7215188" y="25400"/>
            <a:ext cx="1893887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095750" y="1604963"/>
            <a:ext cx="4643438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90513" indent="-290513">
              <a:spcBef>
                <a:spcPct val="50000"/>
              </a:spcBef>
              <a:spcAft>
                <a:spcPct val="25000"/>
              </a:spcAft>
              <a:buClr>
                <a:srgbClr val="FFC000"/>
              </a:buClr>
              <a:buSzPct val="60000"/>
              <a:buFont typeface="Wingdings" pitchFamily="-28" charset="2"/>
              <a:buChar char="¨"/>
            </a:pPr>
            <a:r>
              <a:rPr lang="en-US"/>
              <a:t>DRI’s Western Regional Climate Center contracted by FEMA in aftermath of World Trade Center attacks on 9/11</a:t>
            </a:r>
          </a:p>
          <a:p>
            <a:pPr marL="290513" indent="-290513">
              <a:spcBef>
                <a:spcPct val="50000"/>
              </a:spcBef>
              <a:spcAft>
                <a:spcPct val="25000"/>
              </a:spcAft>
              <a:buClr>
                <a:srgbClr val="FFC000"/>
              </a:buClr>
              <a:buSzPct val="60000"/>
              <a:buFont typeface="Wingdings" pitchFamily="-28" charset="2"/>
              <a:buChar char="¨"/>
            </a:pPr>
            <a:r>
              <a:rPr lang="en-US"/>
              <a:t>DRI contacted to create a Web site providing public access to atmospheric conditions</a:t>
            </a:r>
          </a:p>
          <a:p>
            <a:pPr marL="290513" indent="-290513">
              <a:spcBef>
                <a:spcPct val="50000"/>
              </a:spcBef>
              <a:spcAft>
                <a:spcPct val="25000"/>
              </a:spcAft>
              <a:buClr>
                <a:srgbClr val="FFC000"/>
              </a:buClr>
              <a:buSzPct val="60000"/>
              <a:buFont typeface="Wingdings" pitchFamily="-28" charset="2"/>
              <a:buChar char="¨"/>
            </a:pPr>
            <a:r>
              <a:rPr lang="en-US"/>
              <a:t>Web site up and operating within two days of initial request!</a:t>
            </a:r>
          </a:p>
        </p:txBody>
      </p:sp>
      <p:pic>
        <p:nvPicPr>
          <p:cNvPr id="108551" name="Picture 8" descr="Ground Zero Weather Station.jpg"/>
          <p:cNvPicPr>
            <a:picLocks noChangeAspect="1"/>
          </p:cNvPicPr>
          <p:nvPr/>
        </p:nvPicPr>
        <p:blipFill>
          <a:blip r:embed="rId4"/>
          <a:srcRect l="2325" r="2289"/>
          <a:stretch>
            <a:fillRect/>
          </a:stretch>
        </p:blipFill>
        <p:spPr bwMode="auto">
          <a:xfrm>
            <a:off x="642938" y="4071938"/>
            <a:ext cx="307181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2" name="Picture 9" descr="Ground Zero.jpg"/>
          <p:cNvPicPr>
            <a:picLocks noChangeAspect="1"/>
          </p:cNvPicPr>
          <p:nvPr/>
        </p:nvPicPr>
        <p:blipFill>
          <a:blip r:embed="rId5"/>
          <a:srcRect l="2222" t="2478" r="2222" b="2641"/>
          <a:stretch>
            <a:fillRect/>
          </a:stretch>
        </p:blipFill>
        <p:spPr bwMode="auto">
          <a:xfrm>
            <a:off x="642938" y="1576388"/>
            <a:ext cx="3071812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 txBox="1">
            <a:spLocks noGrp="1"/>
          </p:cNvSpPr>
          <p:nvPr/>
        </p:nvSpPr>
        <p:spPr>
          <a:xfrm>
            <a:off x="0" y="1279525"/>
            <a:ext cx="533400" cy="244475"/>
          </a:xfrm>
          <a:prstGeom prst="rect">
            <a:avLst/>
          </a:prstGeom>
          <a:noFill/>
        </p:spPr>
        <p:txBody>
          <a:bodyPr anchor="ctr">
            <a:normAutofit fontScale="8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09B1EB9B-D7B3-4D33-8BEB-1691E6369E81}" type="slidenum">
              <a:rPr lang="en-US" sz="1400" b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en-US" sz="1400" b="1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245" name="Footer Placeholder 8"/>
          <p:cNvSpPr txBox="1">
            <a:spLocks noGrp="1"/>
          </p:cNvSpPr>
          <p:nvPr/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DRI – Science. Environment. Solutions.</a:t>
            </a:r>
          </a:p>
        </p:txBody>
      </p:sp>
      <p:sp>
        <p:nvSpPr>
          <p:cNvPr id="10246" name="Date Placeholder 9"/>
          <p:cNvSpPr txBox="1">
            <a:spLocks noGrp="1"/>
          </p:cNvSpPr>
          <p:nvPr/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>
              <a:defRPr/>
            </a:pPr>
            <a:fld id="{B684B374-2EB4-4EB1-9786-8F346898C6B5}" type="datetime1">
              <a:rPr lang="en-US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pPr algn="r">
                <a:defRPr/>
              </a:pPr>
              <a:t>7/26/11</a:t>
            </a:fld>
            <a:endParaRPr lang="en-US" sz="14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0596" name="Title 1"/>
          <p:cNvSpPr>
            <a:spLocks noGrp="1"/>
          </p:cNvSpPr>
          <p:nvPr>
            <p:ph type="title" idx="4294967295"/>
          </p:nvPr>
        </p:nvSpPr>
        <p:spPr>
          <a:xfrm>
            <a:off x="642938" y="428625"/>
            <a:ext cx="8358187" cy="762000"/>
          </a:xfrm>
        </p:spPr>
        <p:txBody>
          <a:bodyPr/>
          <a:lstStyle/>
          <a:p>
            <a:pPr algn="r"/>
            <a:r>
              <a:rPr lang="en-US" sz="2800" b="1" smtClean="0">
                <a:ea typeface="ＭＳ Ｐゴシック" pitchFamily="-28" charset="-128"/>
                <a:cs typeface="ＭＳ Ｐゴシック" pitchFamily="-28" charset="-128"/>
              </a:rPr>
              <a:t>Western Regional Climate Center</a:t>
            </a:r>
          </a:p>
        </p:txBody>
      </p:sp>
      <p:pic>
        <p:nvPicPr>
          <p:cNvPr id="110597" name="Picture 2" descr="0"/>
          <p:cNvPicPr>
            <a:picLocks noChangeAspect="1" noChangeArrowheads="1"/>
          </p:cNvPicPr>
          <p:nvPr/>
        </p:nvPicPr>
        <p:blipFill>
          <a:blip r:embed="rId3"/>
          <a:srcRect l="1315" t="28703"/>
          <a:stretch>
            <a:fillRect/>
          </a:stretch>
        </p:blipFill>
        <p:spPr bwMode="auto">
          <a:xfrm>
            <a:off x="1071563" y="1571625"/>
            <a:ext cx="714375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TextBox 18"/>
          <p:cNvSpPr txBox="1">
            <a:spLocks noChangeArrowheads="1"/>
          </p:cNvSpPr>
          <p:nvPr/>
        </p:nvSpPr>
        <p:spPr bwMode="auto">
          <a:xfrm>
            <a:off x="500063" y="4786313"/>
            <a:ext cx="2571750" cy="1187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10599" name="Picture 21" descr="dri-logo-color-with-url-transparent-200x115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75" y="5143500"/>
            <a:ext cx="1428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0" name="Picture 2" descr="0"/>
          <p:cNvPicPr>
            <a:picLocks noChangeAspect="1" noChangeArrowheads="1"/>
          </p:cNvPicPr>
          <p:nvPr/>
        </p:nvPicPr>
        <p:blipFill>
          <a:blip r:embed="rId3"/>
          <a:srcRect l="12830" r="60526" b="73422"/>
          <a:stretch>
            <a:fillRect/>
          </a:stretch>
        </p:blipFill>
        <p:spPr bwMode="auto">
          <a:xfrm>
            <a:off x="1285875" y="0"/>
            <a:ext cx="192881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 txBox="1">
            <a:spLocks noGrp="1"/>
          </p:cNvSpPr>
          <p:nvPr/>
        </p:nvSpPr>
        <p:spPr>
          <a:xfrm>
            <a:off x="0" y="1279525"/>
            <a:ext cx="533400" cy="244475"/>
          </a:xfrm>
          <a:prstGeom prst="rect">
            <a:avLst/>
          </a:prstGeom>
          <a:noFill/>
        </p:spPr>
        <p:txBody>
          <a:bodyPr anchor="ctr">
            <a:normAutofit fontScale="8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D8B7EF1-7079-4A7B-9030-AE1E91FD2E08}" type="slidenum">
              <a:rPr lang="en-US" sz="1400" b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n-US" sz="1400" b="1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245" name="Footer Placeholder 8"/>
          <p:cNvSpPr txBox="1">
            <a:spLocks noGrp="1"/>
          </p:cNvSpPr>
          <p:nvPr/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DRI – Science. Environment. Solutions.</a:t>
            </a:r>
          </a:p>
        </p:txBody>
      </p:sp>
      <p:sp>
        <p:nvSpPr>
          <p:cNvPr id="10246" name="Date Placeholder 9"/>
          <p:cNvSpPr txBox="1">
            <a:spLocks noGrp="1"/>
          </p:cNvSpPr>
          <p:nvPr/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>
              <a:defRPr/>
            </a:pPr>
            <a:fld id="{B684B374-2EB4-4EB1-9786-8F346898C6B5}" type="datetime1">
              <a:rPr lang="en-US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pPr algn="r">
                <a:defRPr/>
              </a:pPr>
              <a:t>7/26/11</a:t>
            </a:fld>
            <a:endParaRPr lang="en-US" sz="14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44" name="Title 1"/>
          <p:cNvSpPr>
            <a:spLocks noGrp="1"/>
          </p:cNvSpPr>
          <p:nvPr>
            <p:ph type="title" idx="4294967295"/>
          </p:nvPr>
        </p:nvSpPr>
        <p:spPr>
          <a:xfrm>
            <a:off x="642938" y="428625"/>
            <a:ext cx="7986712" cy="762000"/>
          </a:xfrm>
        </p:spPr>
        <p:txBody>
          <a:bodyPr/>
          <a:lstStyle/>
          <a:p>
            <a:r>
              <a:rPr lang="en-US" sz="2800" b="1" smtClean="0">
                <a:ea typeface="ＭＳ Ｐゴシック" pitchFamily="-28" charset="-128"/>
                <a:cs typeface="ＭＳ Ｐゴシック" pitchFamily="-28" charset="-128"/>
              </a:rPr>
              <a:t>WRCC Practical Research Issue: Climate Change Related to Fire and Ecosystems</a:t>
            </a:r>
          </a:p>
        </p:txBody>
      </p:sp>
      <p:grpSp>
        <p:nvGrpSpPr>
          <p:cNvPr id="112645" name="Group 2"/>
          <p:cNvGrpSpPr>
            <a:grpSpLocks/>
          </p:cNvGrpSpPr>
          <p:nvPr/>
        </p:nvGrpSpPr>
        <p:grpSpPr bwMode="auto">
          <a:xfrm>
            <a:off x="1500188" y="1857375"/>
            <a:ext cx="6103937" cy="4484688"/>
            <a:chOff x="96" y="432"/>
            <a:chExt cx="5052" cy="3969"/>
          </a:xfrm>
        </p:grpSpPr>
        <p:pic>
          <p:nvPicPr>
            <p:cNvPr id="112647" name="Picture 3" descr="smaller_fir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32" y="2400"/>
              <a:ext cx="939" cy="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48" name="Picture 4" descr="smaller_water"/>
            <p:cNvPicPr>
              <a:picLocks noChangeAspect="1" noChangeArrowheads="1"/>
            </p:cNvPicPr>
            <p:nvPr/>
          </p:nvPicPr>
          <p:blipFill>
            <a:blip r:embed="rId4">
              <a:alphaModFix amt="24000"/>
            </a:blip>
            <a:srcRect/>
            <a:stretch>
              <a:fillRect/>
            </a:stretch>
          </p:blipFill>
          <p:spPr bwMode="auto">
            <a:xfrm>
              <a:off x="3360" y="432"/>
              <a:ext cx="466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649" name="AutoShape 5"/>
            <p:cNvSpPr>
              <a:spLocks noChangeArrowheads="1"/>
            </p:cNvSpPr>
            <p:nvPr/>
          </p:nvSpPr>
          <p:spPr bwMode="auto">
            <a:xfrm>
              <a:off x="1776" y="432"/>
              <a:ext cx="768" cy="76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3175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2650" name="Picture 6" descr="smaller_lightning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40" y="432"/>
              <a:ext cx="616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2651" name="Group 8"/>
            <p:cNvGrpSpPr>
              <a:grpSpLocks/>
            </p:cNvGrpSpPr>
            <p:nvPr/>
          </p:nvGrpSpPr>
          <p:grpSpPr bwMode="auto">
            <a:xfrm>
              <a:off x="96" y="2448"/>
              <a:ext cx="2304" cy="1353"/>
              <a:chOff x="96" y="2448"/>
              <a:chExt cx="2832" cy="1353"/>
            </a:xfrm>
          </p:grpSpPr>
          <p:pic>
            <p:nvPicPr>
              <p:cNvPr id="112657" name="Picture 9" descr="grass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96" y="3408"/>
                <a:ext cx="2832" cy="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658" name="Picture 10" descr="geotree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816" y="2448"/>
                <a:ext cx="1296" cy="1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3875" y="3888"/>
              <a:ext cx="1273" cy="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28" charset="0"/>
                  <a:ea typeface="+mn-ea"/>
                  <a:cs typeface="+mn-cs"/>
                </a:rPr>
                <a:t>Wildfire</a:t>
              </a:r>
            </a:p>
          </p:txBody>
        </p:sp>
        <p:sp>
          <p:nvSpPr>
            <p:cNvPr id="112653" name="AutoShape 13"/>
            <p:cNvSpPr>
              <a:spLocks noChangeArrowheads="1"/>
            </p:cNvSpPr>
            <p:nvPr/>
          </p:nvSpPr>
          <p:spPr bwMode="auto">
            <a:xfrm>
              <a:off x="2016" y="3216"/>
              <a:ext cx="1776" cy="336"/>
            </a:xfrm>
            <a:prstGeom prst="leftRightArrow">
              <a:avLst>
                <a:gd name="adj1" fmla="val 50000"/>
                <a:gd name="adj2" fmla="val 105714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54" name="AutoShape 14"/>
            <p:cNvSpPr>
              <a:spLocks noChangeArrowheads="1"/>
            </p:cNvSpPr>
            <p:nvPr/>
          </p:nvSpPr>
          <p:spPr bwMode="auto">
            <a:xfrm rot="3634091">
              <a:off x="3240" y="1800"/>
              <a:ext cx="1248" cy="336"/>
            </a:xfrm>
            <a:prstGeom prst="rightArrow">
              <a:avLst>
                <a:gd name="adj1" fmla="val 50000"/>
                <a:gd name="adj2" fmla="val 92857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55" name="AutoShape 15"/>
            <p:cNvSpPr>
              <a:spLocks noChangeArrowheads="1"/>
            </p:cNvSpPr>
            <p:nvPr/>
          </p:nvSpPr>
          <p:spPr bwMode="auto">
            <a:xfrm rot="7217493">
              <a:off x="1320" y="1800"/>
              <a:ext cx="1248" cy="336"/>
            </a:xfrm>
            <a:prstGeom prst="rightArrow">
              <a:avLst>
                <a:gd name="adj1" fmla="val 50000"/>
                <a:gd name="adj2" fmla="val 92857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56" name="AutoShape 16"/>
            <p:cNvSpPr>
              <a:spLocks noChangeArrowheads="1"/>
            </p:cNvSpPr>
            <p:nvPr/>
          </p:nvSpPr>
          <p:spPr bwMode="auto">
            <a:xfrm>
              <a:off x="2064" y="1344"/>
              <a:ext cx="1680" cy="168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781175" y="5715000"/>
            <a:ext cx="21272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28" charset="0"/>
                <a:ea typeface="+mn-ea"/>
                <a:cs typeface="+mn-cs"/>
              </a:rPr>
              <a:t>Vegetation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Arial" pitchFamily="2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665163" y="0"/>
            <a:ext cx="817086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0161" dir="4293903" algn="ctr" rotWithShape="0">
              <a:schemeClr val="tx1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/>
              <a:t>Projects in Support of National Security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990600" y="1524000"/>
            <a:ext cx="7845425" cy="464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lvl="1" indent="-342900">
              <a:spcBef>
                <a:spcPct val="20000"/>
              </a:spcBef>
              <a:buClr>
                <a:srgbClr val="FF9933"/>
              </a:buClr>
              <a:buFont typeface="Wingdings" pitchFamily="-28" charset="2"/>
              <a:buChar char="§"/>
              <a:defRPr/>
            </a:pPr>
            <a:r>
              <a:rPr lang="en-US" sz="2200"/>
              <a:t>Military Geosciences</a:t>
            </a:r>
            <a:endParaRPr lang="en-US"/>
          </a:p>
          <a:p>
            <a:pPr lvl="2">
              <a:spcBef>
                <a:spcPct val="20000"/>
              </a:spcBef>
              <a:buClr>
                <a:srgbClr val="FF9933"/>
              </a:buClr>
              <a:buFont typeface="Wingdings" pitchFamily="-28" charset="2"/>
              <a:buChar char="§"/>
              <a:defRPr/>
            </a:pPr>
            <a:r>
              <a:rPr lang="en-US" sz="2000"/>
              <a:t>Global Military Operating Environments:  Linking Natural Environments, International Security, and Military Operations</a:t>
            </a:r>
          </a:p>
          <a:p>
            <a:pPr lvl="2">
              <a:spcBef>
                <a:spcPct val="20000"/>
              </a:spcBef>
              <a:buClr>
                <a:srgbClr val="FF9933"/>
              </a:buClr>
              <a:buFont typeface="Wingdings" pitchFamily="-28" charset="2"/>
              <a:buChar char="§"/>
              <a:defRPr/>
            </a:pPr>
            <a:r>
              <a:rPr lang="en-US" sz="2000"/>
              <a:t> GMOE II:  Focus on Afghanistan and SW Asia</a:t>
            </a:r>
          </a:p>
          <a:p>
            <a:pPr lvl="2">
              <a:spcBef>
                <a:spcPct val="20000"/>
              </a:spcBef>
              <a:buClr>
                <a:srgbClr val="FF9933"/>
              </a:buClr>
              <a:buFont typeface="Wingdings" pitchFamily="-28" charset="2"/>
              <a:buChar char="§"/>
              <a:defRPr/>
            </a:pPr>
            <a:r>
              <a:rPr lang="en-US" sz="2000"/>
              <a:t> Reconstructing Landscape History and Paleo-environments at Naval Air Weapons Station China Lake</a:t>
            </a:r>
          </a:p>
          <a:p>
            <a:pPr lvl="1" indent="-342900">
              <a:spcBef>
                <a:spcPct val="20000"/>
              </a:spcBef>
              <a:buClr>
                <a:srgbClr val="FF9933"/>
              </a:buClr>
              <a:buFont typeface="Wingdings" pitchFamily="-28" charset="2"/>
              <a:buChar char="§"/>
              <a:defRPr/>
            </a:pPr>
            <a:r>
              <a:rPr lang="en-US" sz="2200"/>
              <a:t>Cultural Resources on Military Lands</a:t>
            </a:r>
            <a:endParaRPr lang="en-US"/>
          </a:p>
          <a:p>
            <a:pPr lvl="2">
              <a:spcBef>
                <a:spcPct val="20000"/>
              </a:spcBef>
              <a:buClr>
                <a:srgbClr val="FF9933"/>
              </a:buClr>
              <a:buFont typeface="Wingdings" pitchFamily="-28" charset="2"/>
              <a:buChar char="§"/>
              <a:defRPr/>
            </a:pPr>
            <a:r>
              <a:rPr lang="en-US" sz="2000"/>
              <a:t>Yuma Proving Ground Cultural Resources</a:t>
            </a:r>
          </a:p>
          <a:p>
            <a:pPr lvl="2">
              <a:spcBef>
                <a:spcPct val="20000"/>
              </a:spcBef>
              <a:buClr>
                <a:srgbClr val="FF9933"/>
              </a:buClr>
              <a:buFont typeface="Wingdings" pitchFamily="-28" charset="2"/>
              <a:buChar char="§"/>
              <a:defRPr/>
            </a:pPr>
            <a:r>
              <a:rPr lang="en-US" sz="2000"/>
              <a:t> Cooperative Agreement between US Army Environmental Center and DRI for Cultural Resources Services (Dugway) </a:t>
            </a:r>
          </a:p>
          <a:p>
            <a:pPr lvl="1" indent="-342900">
              <a:spcBef>
                <a:spcPct val="20000"/>
              </a:spcBef>
              <a:buClr>
                <a:srgbClr val="FF9933"/>
              </a:buClr>
              <a:buFont typeface="Wingdings" pitchFamily="-28" charset="2"/>
              <a:buChar char="§"/>
              <a:defRPr/>
            </a:pPr>
            <a:r>
              <a:rPr lang="en-US" sz="2200"/>
              <a:t>Cold War Historic Preservation/Nevada Test Site</a:t>
            </a:r>
          </a:p>
          <a:p>
            <a:pPr lvl="2">
              <a:spcBef>
                <a:spcPct val="20000"/>
              </a:spcBef>
              <a:buClr>
                <a:srgbClr val="FF9933"/>
              </a:buClr>
              <a:defRPr/>
            </a:pP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CABB3C6-7CD9-486A-9FE1-903CC6A86D52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0245" name="Footer Placeholder 8"/>
          <p:cNvSpPr>
            <a:spLocks noGrp="1"/>
          </p:cNvSpPr>
          <p:nvPr>
            <p:ph type="ftr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DRI – Science. Environment. Solutions.</a:t>
            </a:r>
          </a:p>
        </p:txBody>
      </p:sp>
      <p:sp>
        <p:nvSpPr>
          <p:cNvPr id="10246" name="Date Placeholder 9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4B374-2EB4-4EB1-9786-8F346898C6B5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7/26/11</a:t>
            </a:fld>
            <a:endParaRPr lang="en-US" smtClean="0"/>
          </a:p>
        </p:txBody>
      </p:sp>
      <p:sp>
        <p:nvSpPr>
          <p:cNvPr id="7172" name="Title 1"/>
          <p:cNvSpPr>
            <a:spLocks noGrp="1"/>
          </p:cNvSpPr>
          <p:nvPr>
            <p:ph type="title"/>
          </p:nvPr>
        </p:nvSpPr>
        <p:spPr>
          <a:xfrm>
            <a:off x="571500" y="457200"/>
            <a:ext cx="8191500" cy="762000"/>
          </a:xfrm>
        </p:spPr>
        <p:txBody>
          <a:bodyPr/>
          <a:lstStyle/>
          <a:p>
            <a:r>
              <a:rPr lang="en-US" sz="3600" b="1" smtClean="0">
                <a:ea typeface="ＭＳ Ｐゴシック" pitchFamily="-28" charset="-128"/>
                <a:cs typeface="ＭＳ Ｐゴシック" pitchFamily="-28" charset="-128"/>
              </a:rPr>
              <a:t>DRI Established 1959</a:t>
            </a:r>
          </a:p>
        </p:txBody>
      </p:sp>
      <p:sp>
        <p:nvSpPr>
          <p:cNvPr id="7173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643063"/>
            <a:ext cx="5462588" cy="4572000"/>
          </a:xfrm>
        </p:spPr>
        <p:txBody>
          <a:bodyPr/>
          <a:lstStyle/>
          <a:p>
            <a:pPr>
              <a:buSzPct val="70000"/>
            </a:pPr>
            <a:r>
              <a:rPr lang="en-US" sz="2400" b="1" smtClean="0">
                <a:ea typeface="ＭＳ Ｐゴシック" pitchFamily="-28" charset="-128"/>
                <a:cs typeface="ＭＳ Ｐゴシック" pitchFamily="-28" charset="-128"/>
              </a:rPr>
              <a:t>Nevada Legislature created a division within the system of higher education devoted to research and mandated to:</a:t>
            </a:r>
          </a:p>
          <a:p>
            <a:pPr lvl="1">
              <a:buSzTx/>
            </a:pPr>
            <a:r>
              <a:rPr lang="en-US" sz="2000" smtClean="0">
                <a:ea typeface="Tahoma" pitchFamily="-28" charset="0"/>
                <a:cs typeface="Tahoma" pitchFamily="-28" charset="0"/>
              </a:rPr>
              <a:t>Promote general welfare of State of NV and its citizens</a:t>
            </a:r>
          </a:p>
          <a:p>
            <a:pPr lvl="1">
              <a:buSzTx/>
            </a:pPr>
            <a:r>
              <a:rPr lang="en-US" sz="2000" smtClean="0">
                <a:ea typeface="Tahoma" pitchFamily="-28" charset="0"/>
                <a:cs typeface="Tahoma" pitchFamily="-28" charset="0"/>
              </a:rPr>
              <a:t>Conduct and promote fundamental &amp; applied research</a:t>
            </a:r>
          </a:p>
          <a:p>
            <a:pPr lvl="1">
              <a:buSzTx/>
            </a:pPr>
            <a:r>
              <a:rPr lang="en-US" sz="2000" smtClean="0">
                <a:ea typeface="Tahoma" pitchFamily="-28" charset="0"/>
                <a:cs typeface="Tahoma" pitchFamily="-28" charset="0"/>
              </a:rPr>
              <a:t>Encourage faculty and student research</a:t>
            </a:r>
          </a:p>
          <a:p>
            <a:pPr lvl="1">
              <a:buSzTx/>
            </a:pPr>
            <a:r>
              <a:rPr lang="en-US" sz="2000" smtClean="0">
                <a:ea typeface="Tahoma" pitchFamily="-28" charset="0"/>
                <a:cs typeface="Tahoma" pitchFamily="-28" charset="0"/>
              </a:rPr>
              <a:t>Acquire and disseminate knowledge</a:t>
            </a:r>
            <a:endParaRPr lang="en-US" sz="1100" b="1" i="1" smtClean="0">
              <a:ea typeface="ＭＳ Ｐゴシック" pitchFamily="-28" charset="-128"/>
            </a:endParaRPr>
          </a:p>
        </p:txBody>
      </p:sp>
      <p:pic>
        <p:nvPicPr>
          <p:cNvPr id="7174" name="Picture 8" descr="NV Legislature.jpg"/>
          <p:cNvPicPr>
            <a:picLocks/>
          </p:cNvPicPr>
          <p:nvPr/>
        </p:nvPicPr>
        <p:blipFill>
          <a:blip r:embed="rId3">
            <a:grayscl/>
          </a:blip>
          <a:srcRect t="9006"/>
          <a:stretch>
            <a:fillRect/>
          </a:stretch>
        </p:blipFill>
        <p:spPr bwMode="auto">
          <a:xfrm>
            <a:off x="5857875" y="1643063"/>
            <a:ext cx="3059113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5" y="2438400"/>
            <a:ext cx="21812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3248025" y="2209800"/>
            <a:ext cx="5202238" cy="27479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/>
              <a:t>Data Collection, Analysis, and Modeling Must Be Linked</a:t>
            </a:r>
            <a:endParaRPr lang="en-US" sz="3000"/>
          </a:p>
          <a:p>
            <a:r>
              <a:rPr lang="en-US" sz="2600"/>
              <a:t>Deepwater Horizon modeling software showed</a:t>
            </a:r>
            <a:r>
              <a:rPr lang="en-US" sz="2600" b="1"/>
              <a:t> </a:t>
            </a:r>
            <a:r>
              <a:rPr lang="en-US" sz="2600"/>
              <a:t>BP cement conditions were unstable</a:t>
            </a:r>
          </a:p>
        </p:txBody>
      </p:sp>
      <p:sp>
        <p:nvSpPr>
          <p:cNvPr id="116739" name="TextBox 5"/>
          <p:cNvSpPr txBox="1">
            <a:spLocks noChangeArrowheads="1"/>
          </p:cNvSpPr>
          <p:nvPr/>
        </p:nvSpPr>
        <p:spPr bwMode="auto">
          <a:xfrm>
            <a:off x="228600" y="393700"/>
            <a:ext cx="79851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/>
              <a:t>Center for Advanced Visualization, Computation, and Modeling (CAVCaM)</a:t>
            </a:r>
          </a:p>
          <a:p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2488" y="2963863"/>
            <a:ext cx="3024187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8786" name="Group 12"/>
          <p:cNvGrpSpPr>
            <a:grpSpLocks/>
          </p:cNvGrpSpPr>
          <p:nvPr/>
        </p:nvGrpSpPr>
        <p:grpSpPr bwMode="auto">
          <a:xfrm>
            <a:off x="1368425" y="2608263"/>
            <a:ext cx="865188" cy="800100"/>
            <a:chOff x="2313836" y="2151443"/>
            <a:chExt cx="865602" cy="799547"/>
          </a:xfrm>
        </p:grpSpPr>
        <p:grpSp>
          <p:nvGrpSpPr>
            <p:cNvPr id="4" name="Group 100"/>
            <p:cNvGrpSpPr>
              <a:grpSpLocks noChangeAspect="1"/>
            </p:cNvGrpSpPr>
            <p:nvPr/>
          </p:nvGrpSpPr>
          <p:grpSpPr bwMode="auto">
            <a:xfrm>
              <a:off x="2598758" y="2151443"/>
              <a:ext cx="322262" cy="660400"/>
              <a:chOff x="4016" y="1767"/>
              <a:chExt cx="280" cy="728"/>
            </a:xfrm>
            <a:effectLst>
              <a:outerShdw blurRad="152400" dir="5400000" sx="90000" sy="-19000" rotWithShape="0">
                <a:prstClr val="black">
                  <a:alpha val="44000"/>
                </a:prstClr>
              </a:outerShdw>
            </a:effectLst>
            <a:scene3d>
              <a:camera prst="orthographicFront">
                <a:rot lat="0" lon="20399994" rev="0"/>
              </a:camera>
              <a:lightRig rig="threePt" dir="t"/>
            </a:scene3d>
          </p:grpSpPr>
          <p:sp>
            <p:nvSpPr>
              <p:cNvPr id="5" name="Freeform 31"/>
              <p:cNvSpPr>
                <a:spLocks noChangeAspect="1"/>
              </p:cNvSpPr>
              <p:nvPr/>
            </p:nvSpPr>
            <p:spPr bwMode="auto">
              <a:xfrm>
                <a:off x="4016" y="1891"/>
                <a:ext cx="280" cy="604"/>
              </a:xfrm>
              <a:custGeom>
                <a:avLst/>
                <a:gdLst/>
                <a:ahLst/>
                <a:cxnLst>
                  <a:cxn ang="0">
                    <a:pos x="973" y="2036"/>
                  </a:cxn>
                  <a:cxn ang="0">
                    <a:pos x="981" y="2033"/>
                  </a:cxn>
                  <a:cxn ang="0">
                    <a:pos x="1051" y="4018"/>
                  </a:cxn>
                  <a:cxn ang="0">
                    <a:pos x="1075" y="4118"/>
                  </a:cxn>
                  <a:cxn ang="0">
                    <a:pos x="1194" y="4215"/>
                  </a:cxn>
                  <a:cxn ang="0">
                    <a:pos x="1348" y="4217"/>
                  </a:cxn>
                  <a:cxn ang="0">
                    <a:pos x="1467" y="4120"/>
                  </a:cxn>
                  <a:cxn ang="0">
                    <a:pos x="1494" y="4002"/>
                  </a:cxn>
                  <a:cxn ang="0">
                    <a:pos x="1581" y="727"/>
                  </a:cxn>
                  <a:cxn ang="0">
                    <a:pos x="1596" y="1982"/>
                  </a:cxn>
                  <a:cxn ang="0">
                    <a:pos x="1699" y="2057"/>
                  </a:cxn>
                  <a:cxn ang="0">
                    <a:pos x="1748" y="2065"/>
                  </a:cxn>
                  <a:cxn ang="0">
                    <a:pos x="1832" y="2057"/>
                  </a:cxn>
                  <a:cxn ang="0">
                    <a:pos x="1934" y="1980"/>
                  </a:cxn>
                  <a:cxn ang="0">
                    <a:pos x="1951" y="479"/>
                  </a:cxn>
                  <a:cxn ang="0">
                    <a:pos x="1884" y="233"/>
                  </a:cxn>
                  <a:cxn ang="0">
                    <a:pos x="1779" y="108"/>
                  </a:cxn>
                  <a:cxn ang="0">
                    <a:pos x="1632" y="31"/>
                  </a:cxn>
                  <a:cxn ang="0">
                    <a:pos x="1476" y="0"/>
                  </a:cxn>
                  <a:cxn ang="0">
                    <a:pos x="476" y="0"/>
                  </a:cxn>
                  <a:cxn ang="0">
                    <a:pos x="372" y="21"/>
                  </a:cxn>
                  <a:cxn ang="0">
                    <a:pos x="214" y="98"/>
                  </a:cxn>
                  <a:cxn ang="0">
                    <a:pos x="90" y="225"/>
                  </a:cxn>
                  <a:cxn ang="0">
                    <a:pos x="16" y="387"/>
                  </a:cxn>
                  <a:cxn ang="0">
                    <a:pos x="3" y="1910"/>
                  </a:cxn>
                  <a:cxn ang="0">
                    <a:pos x="66" y="2024"/>
                  </a:cxn>
                  <a:cxn ang="0">
                    <a:pos x="188" y="2066"/>
                  </a:cxn>
                  <a:cxn ang="0">
                    <a:pos x="311" y="2032"/>
                  </a:cxn>
                  <a:cxn ang="0">
                    <a:pos x="374" y="1917"/>
                  </a:cxn>
                  <a:cxn ang="0">
                    <a:pos x="458" y="730"/>
                  </a:cxn>
                  <a:cxn ang="0">
                    <a:pos x="459" y="4033"/>
                  </a:cxn>
                  <a:cxn ang="0">
                    <a:pos x="532" y="4179"/>
                  </a:cxn>
                  <a:cxn ang="0">
                    <a:pos x="679" y="4229"/>
                  </a:cxn>
                  <a:cxn ang="0">
                    <a:pos x="824" y="4181"/>
                  </a:cxn>
                  <a:cxn ang="0">
                    <a:pos x="901" y="4033"/>
                  </a:cxn>
                  <a:cxn ang="0">
                    <a:pos x="903" y="2052"/>
                  </a:cxn>
                  <a:cxn ang="0">
                    <a:pos x="903" y="2052"/>
                  </a:cxn>
                  <a:cxn ang="0">
                    <a:pos x="906" y="2056"/>
                  </a:cxn>
                </a:cxnLst>
                <a:rect l="0" t="0" r="r" b="b"/>
                <a:pathLst>
                  <a:path w="1957" h="4229">
                    <a:moveTo>
                      <a:pt x="906" y="2056"/>
                    </a:moveTo>
                    <a:lnTo>
                      <a:pt x="973" y="2036"/>
                    </a:lnTo>
                    <a:lnTo>
                      <a:pt x="978" y="2030"/>
                    </a:lnTo>
                    <a:lnTo>
                      <a:pt x="981" y="2033"/>
                    </a:lnTo>
                    <a:lnTo>
                      <a:pt x="1051" y="2052"/>
                    </a:lnTo>
                    <a:lnTo>
                      <a:pt x="1051" y="4018"/>
                    </a:lnTo>
                    <a:lnTo>
                      <a:pt x="1053" y="4033"/>
                    </a:lnTo>
                    <a:lnTo>
                      <a:pt x="1075" y="4118"/>
                    </a:lnTo>
                    <a:lnTo>
                      <a:pt x="1126" y="4179"/>
                    </a:lnTo>
                    <a:lnTo>
                      <a:pt x="1194" y="4215"/>
                    </a:lnTo>
                    <a:lnTo>
                      <a:pt x="1273" y="4229"/>
                    </a:lnTo>
                    <a:lnTo>
                      <a:pt x="1348" y="4217"/>
                    </a:lnTo>
                    <a:lnTo>
                      <a:pt x="1418" y="4181"/>
                    </a:lnTo>
                    <a:lnTo>
                      <a:pt x="1467" y="4120"/>
                    </a:lnTo>
                    <a:lnTo>
                      <a:pt x="1492" y="4033"/>
                    </a:lnTo>
                    <a:lnTo>
                      <a:pt x="1494" y="4002"/>
                    </a:lnTo>
                    <a:lnTo>
                      <a:pt x="1494" y="730"/>
                    </a:lnTo>
                    <a:lnTo>
                      <a:pt x="1581" y="727"/>
                    </a:lnTo>
                    <a:lnTo>
                      <a:pt x="1577" y="1917"/>
                    </a:lnTo>
                    <a:lnTo>
                      <a:pt x="1596" y="1982"/>
                    </a:lnTo>
                    <a:lnTo>
                      <a:pt x="1641" y="2029"/>
                    </a:lnTo>
                    <a:lnTo>
                      <a:pt x="1699" y="2057"/>
                    </a:lnTo>
                    <a:lnTo>
                      <a:pt x="1731" y="2064"/>
                    </a:lnTo>
                    <a:lnTo>
                      <a:pt x="1748" y="2065"/>
                    </a:lnTo>
                    <a:lnTo>
                      <a:pt x="1767" y="2066"/>
                    </a:lnTo>
                    <a:lnTo>
                      <a:pt x="1832" y="2057"/>
                    </a:lnTo>
                    <a:lnTo>
                      <a:pt x="1891" y="2027"/>
                    </a:lnTo>
                    <a:lnTo>
                      <a:pt x="1934" y="1980"/>
                    </a:lnTo>
                    <a:lnTo>
                      <a:pt x="1957" y="1910"/>
                    </a:lnTo>
                    <a:lnTo>
                      <a:pt x="1951" y="479"/>
                    </a:lnTo>
                    <a:lnTo>
                      <a:pt x="1918" y="308"/>
                    </a:lnTo>
                    <a:lnTo>
                      <a:pt x="1884" y="233"/>
                    </a:lnTo>
                    <a:lnTo>
                      <a:pt x="1835" y="164"/>
                    </a:lnTo>
                    <a:lnTo>
                      <a:pt x="1779" y="108"/>
                    </a:lnTo>
                    <a:lnTo>
                      <a:pt x="1710" y="63"/>
                    </a:lnTo>
                    <a:lnTo>
                      <a:pt x="1632" y="31"/>
                    </a:lnTo>
                    <a:lnTo>
                      <a:pt x="1543" y="13"/>
                    </a:lnTo>
                    <a:lnTo>
                      <a:pt x="1476" y="0"/>
                    </a:lnTo>
                    <a:lnTo>
                      <a:pt x="1038" y="0"/>
                    </a:lnTo>
                    <a:lnTo>
                      <a:pt x="476" y="0"/>
                    </a:lnTo>
                    <a:lnTo>
                      <a:pt x="459" y="6"/>
                    </a:lnTo>
                    <a:lnTo>
                      <a:pt x="372" y="21"/>
                    </a:lnTo>
                    <a:lnTo>
                      <a:pt x="289" y="53"/>
                    </a:lnTo>
                    <a:lnTo>
                      <a:pt x="214" y="98"/>
                    </a:lnTo>
                    <a:lnTo>
                      <a:pt x="145" y="158"/>
                    </a:lnTo>
                    <a:lnTo>
                      <a:pt x="90" y="225"/>
                    </a:lnTo>
                    <a:lnTo>
                      <a:pt x="46" y="304"/>
                    </a:lnTo>
                    <a:lnTo>
                      <a:pt x="16" y="387"/>
                    </a:lnTo>
                    <a:lnTo>
                      <a:pt x="0" y="479"/>
                    </a:lnTo>
                    <a:lnTo>
                      <a:pt x="3" y="1910"/>
                    </a:lnTo>
                    <a:lnTo>
                      <a:pt x="22" y="1977"/>
                    </a:lnTo>
                    <a:lnTo>
                      <a:pt x="66" y="2024"/>
                    </a:lnTo>
                    <a:lnTo>
                      <a:pt x="123" y="2054"/>
                    </a:lnTo>
                    <a:lnTo>
                      <a:pt x="188" y="2066"/>
                    </a:lnTo>
                    <a:lnTo>
                      <a:pt x="252" y="2058"/>
                    </a:lnTo>
                    <a:lnTo>
                      <a:pt x="311" y="2032"/>
                    </a:lnTo>
                    <a:lnTo>
                      <a:pt x="353" y="1986"/>
                    </a:lnTo>
                    <a:lnTo>
                      <a:pt x="374" y="1917"/>
                    </a:lnTo>
                    <a:lnTo>
                      <a:pt x="372" y="727"/>
                    </a:lnTo>
                    <a:lnTo>
                      <a:pt x="458" y="730"/>
                    </a:lnTo>
                    <a:lnTo>
                      <a:pt x="458" y="4002"/>
                    </a:lnTo>
                    <a:lnTo>
                      <a:pt x="459" y="4033"/>
                    </a:lnTo>
                    <a:lnTo>
                      <a:pt x="481" y="4118"/>
                    </a:lnTo>
                    <a:lnTo>
                      <a:pt x="532" y="4179"/>
                    </a:lnTo>
                    <a:lnTo>
                      <a:pt x="600" y="4215"/>
                    </a:lnTo>
                    <a:lnTo>
                      <a:pt x="679" y="4229"/>
                    </a:lnTo>
                    <a:lnTo>
                      <a:pt x="755" y="4217"/>
                    </a:lnTo>
                    <a:lnTo>
                      <a:pt x="824" y="4181"/>
                    </a:lnTo>
                    <a:lnTo>
                      <a:pt x="875" y="4120"/>
                    </a:lnTo>
                    <a:lnTo>
                      <a:pt x="901" y="4033"/>
                    </a:lnTo>
                    <a:lnTo>
                      <a:pt x="903" y="4018"/>
                    </a:lnTo>
                    <a:lnTo>
                      <a:pt x="903" y="2052"/>
                    </a:lnTo>
                    <a:lnTo>
                      <a:pt x="973" y="2033"/>
                    </a:lnTo>
                    <a:lnTo>
                      <a:pt x="903" y="2052"/>
                    </a:lnTo>
                    <a:lnTo>
                      <a:pt x="903" y="4018"/>
                    </a:lnTo>
                    <a:lnTo>
                      <a:pt x="906" y="2056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  <a:effectLst/>
              <a:sp3d>
                <a:bevelT/>
              </a:sp3d>
            </p:spPr>
            <p:txBody>
              <a:bodyPr>
                <a:flatTx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" name="Oval 32"/>
              <p:cNvSpPr>
                <a:spLocks noChangeAspect="1" noChangeArrowheads="1"/>
              </p:cNvSpPr>
              <p:nvPr/>
            </p:nvSpPr>
            <p:spPr bwMode="auto">
              <a:xfrm>
                <a:off x="4102" y="1767"/>
                <a:ext cx="112" cy="111"/>
              </a:xfrm>
              <a:prstGeom prst="ellipse">
                <a:avLst/>
              </a:pr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  <a:effectLst/>
              <a:sp3d>
                <a:bevelT/>
              </a:sp3d>
            </p:spPr>
            <p:txBody>
              <a:bodyPr>
                <a:flatTx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" name="Group 103"/>
            <p:cNvGrpSpPr>
              <a:grpSpLocks noChangeAspect="1"/>
            </p:cNvGrpSpPr>
            <p:nvPr/>
          </p:nvGrpSpPr>
          <p:grpSpPr bwMode="auto">
            <a:xfrm>
              <a:off x="2857176" y="2290590"/>
              <a:ext cx="322262" cy="660400"/>
              <a:chOff x="4016" y="1767"/>
              <a:chExt cx="280" cy="728"/>
            </a:xfrm>
            <a:effectLst>
              <a:outerShdw blurRad="152400" dir="5400000" sx="90000" sy="-19000" rotWithShape="0">
                <a:prstClr val="black">
                  <a:alpha val="44000"/>
                </a:prstClr>
              </a:outerShdw>
            </a:effectLst>
            <a:scene3d>
              <a:camera prst="orthographicFront">
                <a:rot lat="0" lon="20399994" rev="0"/>
              </a:camera>
              <a:lightRig rig="threePt" dir="t"/>
            </a:scene3d>
          </p:grpSpPr>
          <p:sp>
            <p:nvSpPr>
              <p:cNvPr id="8" name="Freeform 31"/>
              <p:cNvSpPr>
                <a:spLocks noChangeAspect="1"/>
              </p:cNvSpPr>
              <p:nvPr/>
            </p:nvSpPr>
            <p:spPr bwMode="auto">
              <a:xfrm>
                <a:off x="4016" y="1891"/>
                <a:ext cx="280" cy="604"/>
              </a:xfrm>
              <a:custGeom>
                <a:avLst/>
                <a:gdLst/>
                <a:ahLst/>
                <a:cxnLst>
                  <a:cxn ang="0">
                    <a:pos x="973" y="2036"/>
                  </a:cxn>
                  <a:cxn ang="0">
                    <a:pos x="981" y="2033"/>
                  </a:cxn>
                  <a:cxn ang="0">
                    <a:pos x="1051" y="4018"/>
                  </a:cxn>
                  <a:cxn ang="0">
                    <a:pos x="1075" y="4118"/>
                  </a:cxn>
                  <a:cxn ang="0">
                    <a:pos x="1194" y="4215"/>
                  </a:cxn>
                  <a:cxn ang="0">
                    <a:pos x="1348" y="4217"/>
                  </a:cxn>
                  <a:cxn ang="0">
                    <a:pos x="1467" y="4120"/>
                  </a:cxn>
                  <a:cxn ang="0">
                    <a:pos x="1494" y="4002"/>
                  </a:cxn>
                  <a:cxn ang="0">
                    <a:pos x="1581" y="727"/>
                  </a:cxn>
                  <a:cxn ang="0">
                    <a:pos x="1596" y="1982"/>
                  </a:cxn>
                  <a:cxn ang="0">
                    <a:pos x="1699" y="2057"/>
                  </a:cxn>
                  <a:cxn ang="0">
                    <a:pos x="1748" y="2065"/>
                  </a:cxn>
                  <a:cxn ang="0">
                    <a:pos x="1832" y="2057"/>
                  </a:cxn>
                  <a:cxn ang="0">
                    <a:pos x="1934" y="1980"/>
                  </a:cxn>
                  <a:cxn ang="0">
                    <a:pos x="1951" y="479"/>
                  </a:cxn>
                  <a:cxn ang="0">
                    <a:pos x="1884" y="233"/>
                  </a:cxn>
                  <a:cxn ang="0">
                    <a:pos x="1779" y="108"/>
                  </a:cxn>
                  <a:cxn ang="0">
                    <a:pos x="1632" y="31"/>
                  </a:cxn>
                  <a:cxn ang="0">
                    <a:pos x="1476" y="0"/>
                  </a:cxn>
                  <a:cxn ang="0">
                    <a:pos x="476" y="0"/>
                  </a:cxn>
                  <a:cxn ang="0">
                    <a:pos x="372" y="21"/>
                  </a:cxn>
                  <a:cxn ang="0">
                    <a:pos x="214" y="98"/>
                  </a:cxn>
                  <a:cxn ang="0">
                    <a:pos x="90" y="225"/>
                  </a:cxn>
                  <a:cxn ang="0">
                    <a:pos x="16" y="387"/>
                  </a:cxn>
                  <a:cxn ang="0">
                    <a:pos x="3" y="1910"/>
                  </a:cxn>
                  <a:cxn ang="0">
                    <a:pos x="66" y="2024"/>
                  </a:cxn>
                  <a:cxn ang="0">
                    <a:pos x="188" y="2066"/>
                  </a:cxn>
                  <a:cxn ang="0">
                    <a:pos x="311" y="2032"/>
                  </a:cxn>
                  <a:cxn ang="0">
                    <a:pos x="374" y="1917"/>
                  </a:cxn>
                  <a:cxn ang="0">
                    <a:pos x="458" y="730"/>
                  </a:cxn>
                  <a:cxn ang="0">
                    <a:pos x="459" y="4033"/>
                  </a:cxn>
                  <a:cxn ang="0">
                    <a:pos x="532" y="4179"/>
                  </a:cxn>
                  <a:cxn ang="0">
                    <a:pos x="679" y="4229"/>
                  </a:cxn>
                  <a:cxn ang="0">
                    <a:pos x="824" y="4181"/>
                  </a:cxn>
                  <a:cxn ang="0">
                    <a:pos x="901" y="4033"/>
                  </a:cxn>
                  <a:cxn ang="0">
                    <a:pos x="903" y="2052"/>
                  </a:cxn>
                  <a:cxn ang="0">
                    <a:pos x="903" y="2052"/>
                  </a:cxn>
                  <a:cxn ang="0">
                    <a:pos x="906" y="2056"/>
                  </a:cxn>
                </a:cxnLst>
                <a:rect l="0" t="0" r="r" b="b"/>
                <a:pathLst>
                  <a:path w="1957" h="4229">
                    <a:moveTo>
                      <a:pt x="906" y="2056"/>
                    </a:moveTo>
                    <a:lnTo>
                      <a:pt x="973" y="2036"/>
                    </a:lnTo>
                    <a:lnTo>
                      <a:pt x="978" y="2030"/>
                    </a:lnTo>
                    <a:lnTo>
                      <a:pt x="981" y="2033"/>
                    </a:lnTo>
                    <a:lnTo>
                      <a:pt x="1051" y="2052"/>
                    </a:lnTo>
                    <a:lnTo>
                      <a:pt x="1051" y="4018"/>
                    </a:lnTo>
                    <a:lnTo>
                      <a:pt x="1053" y="4033"/>
                    </a:lnTo>
                    <a:lnTo>
                      <a:pt x="1075" y="4118"/>
                    </a:lnTo>
                    <a:lnTo>
                      <a:pt x="1126" y="4179"/>
                    </a:lnTo>
                    <a:lnTo>
                      <a:pt x="1194" y="4215"/>
                    </a:lnTo>
                    <a:lnTo>
                      <a:pt x="1273" y="4229"/>
                    </a:lnTo>
                    <a:lnTo>
                      <a:pt x="1348" y="4217"/>
                    </a:lnTo>
                    <a:lnTo>
                      <a:pt x="1418" y="4181"/>
                    </a:lnTo>
                    <a:lnTo>
                      <a:pt x="1467" y="4120"/>
                    </a:lnTo>
                    <a:lnTo>
                      <a:pt x="1492" y="4033"/>
                    </a:lnTo>
                    <a:lnTo>
                      <a:pt x="1494" y="4002"/>
                    </a:lnTo>
                    <a:lnTo>
                      <a:pt x="1494" y="730"/>
                    </a:lnTo>
                    <a:lnTo>
                      <a:pt x="1581" y="727"/>
                    </a:lnTo>
                    <a:lnTo>
                      <a:pt x="1577" y="1917"/>
                    </a:lnTo>
                    <a:lnTo>
                      <a:pt x="1596" y="1982"/>
                    </a:lnTo>
                    <a:lnTo>
                      <a:pt x="1641" y="2029"/>
                    </a:lnTo>
                    <a:lnTo>
                      <a:pt x="1699" y="2057"/>
                    </a:lnTo>
                    <a:lnTo>
                      <a:pt x="1731" y="2064"/>
                    </a:lnTo>
                    <a:lnTo>
                      <a:pt x="1748" y="2065"/>
                    </a:lnTo>
                    <a:lnTo>
                      <a:pt x="1767" y="2066"/>
                    </a:lnTo>
                    <a:lnTo>
                      <a:pt x="1832" y="2057"/>
                    </a:lnTo>
                    <a:lnTo>
                      <a:pt x="1891" y="2027"/>
                    </a:lnTo>
                    <a:lnTo>
                      <a:pt x="1934" y="1980"/>
                    </a:lnTo>
                    <a:lnTo>
                      <a:pt x="1957" y="1910"/>
                    </a:lnTo>
                    <a:lnTo>
                      <a:pt x="1951" y="479"/>
                    </a:lnTo>
                    <a:lnTo>
                      <a:pt x="1918" y="308"/>
                    </a:lnTo>
                    <a:lnTo>
                      <a:pt x="1884" y="233"/>
                    </a:lnTo>
                    <a:lnTo>
                      <a:pt x="1835" y="164"/>
                    </a:lnTo>
                    <a:lnTo>
                      <a:pt x="1779" y="108"/>
                    </a:lnTo>
                    <a:lnTo>
                      <a:pt x="1710" y="63"/>
                    </a:lnTo>
                    <a:lnTo>
                      <a:pt x="1632" y="31"/>
                    </a:lnTo>
                    <a:lnTo>
                      <a:pt x="1543" y="13"/>
                    </a:lnTo>
                    <a:lnTo>
                      <a:pt x="1476" y="0"/>
                    </a:lnTo>
                    <a:lnTo>
                      <a:pt x="1038" y="0"/>
                    </a:lnTo>
                    <a:lnTo>
                      <a:pt x="476" y="0"/>
                    </a:lnTo>
                    <a:lnTo>
                      <a:pt x="459" y="6"/>
                    </a:lnTo>
                    <a:lnTo>
                      <a:pt x="372" y="21"/>
                    </a:lnTo>
                    <a:lnTo>
                      <a:pt x="289" y="53"/>
                    </a:lnTo>
                    <a:lnTo>
                      <a:pt x="214" y="98"/>
                    </a:lnTo>
                    <a:lnTo>
                      <a:pt x="145" y="158"/>
                    </a:lnTo>
                    <a:lnTo>
                      <a:pt x="90" y="225"/>
                    </a:lnTo>
                    <a:lnTo>
                      <a:pt x="46" y="304"/>
                    </a:lnTo>
                    <a:lnTo>
                      <a:pt x="16" y="387"/>
                    </a:lnTo>
                    <a:lnTo>
                      <a:pt x="0" y="479"/>
                    </a:lnTo>
                    <a:lnTo>
                      <a:pt x="3" y="1910"/>
                    </a:lnTo>
                    <a:lnTo>
                      <a:pt x="22" y="1977"/>
                    </a:lnTo>
                    <a:lnTo>
                      <a:pt x="66" y="2024"/>
                    </a:lnTo>
                    <a:lnTo>
                      <a:pt x="123" y="2054"/>
                    </a:lnTo>
                    <a:lnTo>
                      <a:pt x="188" y="2066"/>
                    </a:lnTo>
                    <a:lnTo>
                      <a:pt x="252" y="2058"/>
                    </a:lnTo>
                    <a:lnTo>
                      <a:pt x="311" y="2032"/>
                    </a:lnTo>
                    <a:lnTo>
                      <a:pt x="353" y="1986"/>
                    </a:lnTo>
                    <a:lnTo>
                      <a:pt x="374" y="1917"/>
                    </a:lnTo>
                    <a:lnTo>
                      <a:pt x="372" y="727"/>
                    </a:lnTo>
                    <a:lnTo>
                      <a:pt x="458" y="730"/>
                    </a:lnTo>
                    <a:lnTo>
                      <a:pt x="458" y="4002"/>
                    </a:lnTo>
                    <a:lnTo>
                      <a:pt x="459" y="4033"/>
                    </a:lnTo>
                    <a:lnTo>
                      <a:pt x="481" y="4118"/>
                    </a:lnTo>
                    <a:lnTo>
                      <a:pt x="532" y="4179"/>
                    </a:lnTo>
                    <a:lnTo>
                      <a:pt x="600" y="4215"/>
                    </a:lnTo>
                    <a:lnTo>
                      <a:pt x="679" y="4229"/>
                    </a:lnTo>
                    <a:lnTo>
                      <a:pt x="755" y="4217"/>
                    </a:lnTo>
                    <a:lnTo>
                      <a:pt x="824" y="4181"/>
                    </a:lnTo>
                    <a:lnTo>
                      <a:pt x="875" y="4120"/>
                    </a:lnTo>
                    <a:lnTo>
                      <a:pt x="901" y="4033"/>
                    </a:lnTo>
                    <a:lnTo>
                      <a:pt x="903" y="4018"/>
                    </a:lnTo>
                    <a:lnTo>
                      <a:pt x="903" y="2052"/>
                    </a:lnTo>
                    <a:lnTo>
                      <a:pt x="973" y="2033"/>
                    </a:lnTo>
                    <a:lnTo>
                      <a:pt x="903" y="2052"/>
                    </a:lnTo>
                    <a:lnTo>
                      <a:pt x="903" y="4018"/>
                    </a:lnTo>
                    <a:lnTo>
                      <a:pt x="906" y="2056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  <a:effectLst/>
              <a:sp3d>
                <a:bevelT/>
              </a:sp3d>
            </p:spPr>
            <p:txBody>
              <a:bodyPr>
                <a:flatTx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Oval 32"/>
              <p:cNvSpPr>
                <a:spLocks noChangeAspect="1" noChangeArrowheads="1"/>
              </p:cNvSpPr>
              <p:nvPr/>
            </p:nvSpPr>
            <p:spPr bwMode="auto">
              <a:xfrm>
                <a:off x="4102" y="1767"/>
                <a:ext cx="112" cy="111"/>
              </a:xfrm>
              <a:prstGeom prst="ellipse">
                <a:avLst/>
              </a:pr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  <a:effectLst/>
              <a:sp3d>
                <a:bevelT/>
              </a:sp3d>
            </p:spPr>
            <p:txBody>
              <a:bodyPr>
                <a:flatTx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" name="Group 100"/>
            <p:cNvGrpSpPr>
              <a:grpSpLocks noChangeAspect="1"/>
            </p:cNvGrpSpPr>
            <p:nvPr/>
          </p:nvGrpSpPr>
          <p:grpSpPr bwMode="auto">
            <a:xfrm>
              <a:off x="2313836" y="2277339"/>
              <a:ext cx="322262" cy="660400"/>
              <a:chOff x="4016" y="1767"/>
              <a:chExt cx="280" cy="728"/>
            </a:xfrm>
            <a:effectLst>
              <a:outerShdw blurRad="152400" dir="5400000" sx="90000" sy="-19000" rotWithShape="0">
                <a:prstClr val="black">
                  <a:alpha val="44000"/>
                </a:prstClr>
              </a:outerShdw>
            </a:effectLst>
            <a:scene3d>
              <a:camera prst="orthographicFront">
                <a:rot lat="0" lon="20399994" rev="0"/>
              </a:camera>
              <a:lightRig rig="threePt" dir="t"/>
            </a:scene3d>
          </p:grpSpPr>
          <p:sp>
            <p:nvSpPr>
              <p:cNvPr id="11" name="Freeform 31"/>
              <p:cNvSpPr>
                <a:spLocks noChangeAspect="1"/>
              </p:cNvSpPr>
              <p:nvPr/>
            </p:nvSpPr>
            <p:spPr bwMode="auto">
              <a:xfrm>
                <a:off x="4016" y="1891"/>
                <a:ext cx="280" cy="604"/>
              </a:xfrm>
              <a:custGeom>
                <a:avLst/>
                <a:gdLst/>
                <a:ahLst/>
                <a:cxnLst>
                  <a:cxn ang="0">
                    <a:pos x="973" y="2036"/>
                  </a:cxn>
                  <a:cxn ang="0">
                    <a:pos x="981" y="2033"/>
                  </a:cxn>
                  <a:cxn ang="0">
                    <a:pos x="1051" y="4018"/>
                  </a:cxn>
                  <a:cxn ang="0">
                    <a:pos x="1075" y="4118"/>
                  </a:cxn>
                  <a:cxn ang="0">
                    <a:pos x="1194" y="4215"/>
                  </a:cxn>
                  <a:cxn ang="0">
                    <a:pos x="1348" y="4217"/>
                  </a:cxn>
                  <a:cxn ang="0">
                    <a:pos x="1467" y="4120"/>
                  </a:cxn>
                  <a:cxn ang="0">
                    <a:pos x="1494" y="4002"/>
                  </a:cxn>
                  <a:cxn ang="0">
                    <a:pos x="1581" y="727"/>
                  </a:cxn>
                  <a:cxn ang="0">
                    <a:pos x="1596" y="1982"/>
                  </a:cxn>
                  <a:cxn ang="0">
                    <a:pos x="1699" y="2057"/>
                  </a:cxn>
                  <a:cxn ang="0">
                    <a:pos x="1748" y="2065"/>
                  </a:cxn>
                  <a:cxn ang="0">
                    <a:pos x="1832" y="2057"/>
                  </a:cxn>
                  <a:cxn ang="0">
                    <a:pos x="1934" y="1980"/>
                  </a:cxn>
                  <a:cxn ang="0">
                    <a:pos x="1951" y="479"/>
                  </a:cxn>
                  <a:cxn ang="0">
                    <a:pos x="1884" y="233"/>
                  </a:cxn>
                  <a:cxn ang="0">
                    <a:pos x="1779" y="108"/>
                  </a:cxn>
                  <a:cxn ang="0">
                    <a:pos x="1632" y="31"/>
                  </a:cxn>
                  <a:cxn ang="0">
                    <a:pos x="1476" y="0"/>
                  </a:cxn>
                  <a:cxn ang="0">
                    <a:pos x="476" y="0"/>
                  </a:cxn>
                  <a:cxn ang="0">
                    <a:pos x="372" y="21"/>
                  </a:cxn>
                  <a:cxn ang="0">
                    <a:pos x="214" y="98"/>
                  </a:cxn>
                  <a:cxn ang="0">
                    <a:pos x="90" y="225"/>
                  </a:cxn>
                  <a:cxn ang="0">
                    <a:pos x="16" y="387"/>
                  </a:cxn>
                  <a:cxn ang="0">
                    <a:pos x="3" y="1910"/>
                  </a:cxn>
                  <a:cxn ang="0">
                    <a:pos x="66" y="2024"/>
                  </a:cxn>
                  <a:cxn ang="0">
                    <a:pos x="188" y="2066"/>
                  </a:cxn>
                  <a:cxn ang="0">
                    <a:pos x="311" y="2032"/>
                  </a:cxn>
                  <a:cxn ang="0">
                    <a:pos x="374" y="1917"/>
                  </a:cxn>
                  <a:cxn ang="0">
                    <a:pos x="458" y="730"/>
                  </a:cxn>
                  <a:cxn ang="0">
                    <a:pos x="459" y="4033"/>
                  </a:cxn>
                  <a:cxn ang="0">
                    <a:pos x="532" y="4179"/>
                  </a:cxn>
                  <a:cxn ang="0">
                    <a:pos x="679" y="4229"/>
                  </a:cxn>
                  <a:cxn ang="0">
                    <a:pos x="824" y="4181"/>
                  </a:cxn>
                  <a:cxn ang="0">
                    <a:pos x="901" y="4033"/>
                  </a:cxn>
                  <a:cxn ang="0">
                    <a:pos x="903" y="2052"/>
                  </a:cxn>
                  <a:cxn ang="0">
                    <a:pos x="903" y="2052"/>
                  </a:cxn>
                  <a:cxn ang="0">
                    <a:pos x="906" y="2056"/>
                  </a:cxn>
                </a:cxnLst>
                <a:rect l="0" t="0" r="r" b="b"/>
                <a:pathLst>
                  <a:path w="1957" h="4229">
                    <a:moveTo>
                      <a:pt x="906" y="2056"/>
                    </a:moveTo>
                    <a:lnTo>
                      <a:pt x="973" y="2036"/>
                    </a:lnTo>
                    <a:lnTo>
                      <a:pt x="978" y="2030"/>
                    </a:lnTo>
                    <a:lnTo>
                      <a:pt x="981" y="2033"/>
                    </a:lnTo>
                    <a:lnTo>
                      <a:pt x="1051" y="2052"/>
                    </a:lnTo>
                    <a:lnTo>
                      <a:pt x="1051" y="4018"/>
                    </a:lnTo>
                    <a:lnTo>
                      <a:pt x="1053" y="4033"/>
                    </a:lnTo>
                    <a:lnTo>
                      <a:pt x="1075" y="4118"/>
                    </a:lnTo>
                    <a:lnTo>
                      <a:pt x="1126" y="4179"/>
                    </a:lnTo>
                    <a:lnTo>
                      <a:pt x="1194" y="4215"/>
                    </a:lnTo>
                    <a:lnTo>
                      <a:pt x="1273" y="4229"/>
                    </a:lnTo>
                    <a:lnTo>
                      <a:pt x="1348" y="4217"/>
                    </a:lnTo>
                    <a:lnTo>
                      <a:pt x="1418" y="4181"/>
                    </a:lnTo>
                    <a:lnTo>
                      <a:pt x="1467" y="4120"/>
                    </a:lnTo>
                    <a:lnTo>
                      <a:pt x="1492" y="4033"/>
                    </a:lnTo>
                    <a:lnTo>
                      <a:pt x="1494" y="4002"/>
                    </a:lnTo>
                    <a:lnTo>
                      <a:pt x="1494" y="730"/>
                    </a:lnTo>
                    <a:lnTo>
                      <a:pt x="1581" y="727"/>
                    </a:lnTo>
                    <a:lnTo>
                      <a:pt x="1577" y="1917"/>
                    </a:lnTo>
                    <a:lnTo>
                      <a:pt x="1596" y="1982"/>
                    </a:lnTo>
                    <a:lnTo>
                      <a:pt x="1641" y="2029"/>
                    </a:lnTo>
                    <a:lnTo>
                      <a:pt x="1699" y="2057"/>
                    </a:lnTo>
                    <a:lnTo>
                      <a:pt x="1731" y="2064"/>
                    </a:lnTo>
                    <a:lnTo>
                      <a:pt x="1748" y="2065"/>
                    </a:lnTo>
                    <a:lnTo>
                      <a:pt x="1767" y="2066"/>
                    </a:lnTo>
                    <a:lnTo>
                      <a:pt x="1832" y="2057"/>
                    </a:lnTo>
                    <a:lnTo>
                      <a:pt x="1891" y="2027"/>
                    </a:lnTo>
                    <a:lnTo>
                      <a:pt x="1934" y="1980"/>
                    </a:lnTo>
                    <a:lnTo>
                      <a:pt x="1957" y="1910"/>
                    </a:lnTo>
                    <a:lnTo>
                      <a:pt x="1951" y="479"/>
                    </a:lnTo>
                    <a:lnTo>
                      <a:pt x="1918" y="308"/>
                    </a:lnTo>
                    <a:lnTo>
                      <a:pt x="1884" y="233"/>
                    </a:lnTo>
                    <a:lnTo>
                      <a:pt x="1835" y="164"/>
                    </a:lnTo>
                    <a:lnTo>
                      <a:pt x="1779" y="108"/>
                    </a:lnTo>
                    <a:lnTo>
                      <a:pt x="1710" y="63"/>
                    </a:lnTo>
                    <a:lnTo>
                      <a:pt x="1632" y="31"/>
                    </a:lnTo>
                    <a:lnTo>
                      <a:pt x="1543" y="13"/>
                    </a:lnTo>
                    <a:lnTo>
                      <a:pt x="1476" y="0"/>
                    </a:lnTo>
                    <a:lnTo>
                      <a:pt x="1038" y="0"/>
                    </a:lnTo>
                    <a:lnTo>
                      <a:pt x="476" y="0"/>
                    </a:lnTo>
                    <a:lnTo>
                      <a:pt x="459" y="6"/>
                    </a:lnTo>
                    <a:lnTo>
                      <a:pt x="372" y="21"/>
                    </a:lnTo>
                    <a:lnTo>
                      <a:pt x="289" y="53"/>
                    </a:lnTo>
                    <a:lnTo>
                      <a:pt x="214" y="98"/>
                    </a:lnTo>
                    <a:lnTo>
                      <a:pt x="145" y="158"/>
                    </a:lnTo>
                    <a:lnTo>
                      <a:pt x="90" y="225"/>
                    </a:lnTo>
                    <a:lnTo>
                      <a:pt x="46" y="304"/>
                    </a:lnTo>
                    <a:lnTo>
                      <a:pt x="16" y="387"/>
                    </a:lnTo>
                    <a:lnTo>
                      <a:pt x="0" y="479"/>
                    </a:lnTo>
                    <a:lnTo>
                      <a:pt x="3" y="1910"/>
                    </a:lnTo>
                    <a:lnTo>
                      <a:pt x="22" y="1977"/>
                    </a:lnTo>
                    <a:lnTo>
                      <a:pt x="66" y="2024"/>
                    </a:lnTo>
                    <a:lnTo>
                      <a:pt x="123" y="2054"/>
                    </a:lnTo>
                    <a:lnTo>
                      <a:pt x="188" y="2066"/>
                    </a:lnTo>
                    <a:lnTo>
                      <a:pt x="252" y="2058"/>
                    </a:lnTo>
                    <a:lnTo>
                      <a:pt x="311" y="2032"/>
                    </a:lnTo>
                    <a:lnTo>
                      <a:pt x="353" y="1986"/>
                    </a:lnTo>
                    <a:lnTo>
                      <a:pt x="374" y="1917"/>
                    </a:lnTo>
                    <a:lnTo>
                      <a:pt x="372" y="727"/>
                    </a:lnTo>
                    <a:lnTo>
                      <a:pt x="458" y="730"/>
                    </a:lnTo>
                    <a:lnTo>
                      <a:pt x="458" y="4002"/>
                    </a:lnTo>
                    <a:lnTo>
                      <a:pt x="459" y="4033"/>
                    </a:lnTo>
                    <a:lnTo>
                      <a:pt x="481" y="4118"/>
                    </a:lnTo>
                    <a:lnTo>
                      <a:pt x="532" y="4179"/>
                    </a:lnTo>
                    <a:lnTo>
                      <a:pt x="600" y="4215"/>
                    </a:lnTo>
                    <a:lnTo>
                      <a:pt x="679" y="4229"/>
                    </a:lnTo>
                    <a:lnTo>
                      <a:pt x="755" y="4217"/>
                    </a:lnTo>
                    <a:lnTo>
                      <a:pt x="824" y="4181"/>
                    </a:lnTo>
                    <a:lnTo>
                      <a:pt x="875" y="4120"/>
                    </a:lnTo>
                    <a:lnTo>
                      <a:pt x="901" y="4033"/>
                    </a:lnTo>
                    <a:lnTo>
                      <a:pt x="903" y="4018"/>
                    </a:lnTo>
                    <a:lnTo>
                      <a:pt x="903" y="2052"/>
                    </a:lnTo>
                    <a:lnTo>
                      <a:pt x="973" y="2033"/>
                    </a:lnTo>
                    <a:lnTo>
                      <a:pt x="903" y="2052"/>
                    </a:lnTo>
                    <a:lnTo>
                      <a:pt x="903" y="4018"/>
                    </a:lnTo>
                    <a:lnTo>
                      <a:pt x="906" y="2056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  <a:effectLst/>
              <a:sp3d>
                <a:bevelT/>
              </a:sp3d>
            </p:spPr>
            <p:txBody>
              <a:bodyPr>
                <a:flatTx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Oval 32"/>
              <p:cNvSpPr>
                <a:spLocks noChangeAspect="1" noChangeArrowheads="1"/>
              </p:cNvSpPr>
              <p:nvPr/>
            </p:nvSpPr>
            <p:spPr bwMode="auto">
              <a:xfrm>
                <a:off x="4102" y="1767"/>
                <a:ext cx="112" cy="111"/>
              </a:xfrm>
              <a:prstGeom prst="ellipse">
                <a:avLst/>
              </a:pr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  <a:effectLst/>
              <a:sp3d>
                <a:bevelT/>
              </a:sp3d>
            </p:spPr>
            <p:txBody>
              <a:bodyPr>
                <a:flatTx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" name="Cube 2"/>
          <p:cNvSpPr/>
          <p:nvPr/>
        </p:nvSpPr>
        <p:spPr>
          <a:xfrm>
            <a:off x="646113" y="1308100"/>
            <a:ext cx="2601912" cy="2586038"/>
          </a:xfrm>
          <a:prstGeom prst="cube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788" name="TextBox 13"/>
          <p:cNvSpPr txBox="1">
            <a:spLocks noChangeArrowheads="1"/>
          </p:cNvSpPr>
          <p:nvPr/>
        </p:nvSpPr>
        <p:spPr bwMode="auto">
          <a:xfrm>
            <a:off x="1260475" y="331788"/>
            <a:ext cx="76152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/>
              <a:t>Fully Immersive Virtual Reality Environment:  CAVE - Enhancing Private Sector Funding</a:t>
            </a:r>
          </a:p>
        </p:txBody>
      </p:sp>
      <p:sp>
        <p:nvSpPr>
          <p:cNvPr id="118789" name="TextBox 14"/>
          <p:cNvSpPr txBox="1">
            <a:spLocks noChangeArrowheads="1"/>
          </p:cNvSpPr>
          <p:nvPr/>
        </p:nvSpPr>
        <p:spPr bwMode="auto">
          <a:xfrm>
            <a:off x="3341688" y="1371600"/>
            <a:ext cx="58023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CAVE = Cave Automatic Virtual Environment</a:t>
            </a:r>
          </a:p>
        </p:txBody>
      </p:sp>
      <p:sp>
        <p:nvSpPr>
          <p:cNvPr id="118790" name="TextBox 15"/>
          <p:cNvSpPr txBox="1">
            <a:spLocks noChangeArrowheads="1"/>
          </p:cNvSpPr>
          <p:nvPr/>
        </p:nvSpPr>
        <p:spPr bwMode="auto">
          <a:xfrm>
            <a:off x="4114800" y="2209800"/>
            <a:ext cx="47132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Name inspired by Plato’s allegory of the cave</a:t>
            </a:r>
          </a:p>
        </p:txBody>
      </p:sp>
      <p:grpSp>
        <p:nvGrpSpPr>
          <p:cNvPr id="118791" name="Group 21"/>
          <p:cNvGrpSpPr>
            <a:grpSpLocks/>
          </p:cNvGrpSpPr>
          <p:nvPr/>
        </p:nvGrpSpPr>
        <p:grpSpPr bwMode="auto">
          <a:xfrm>
            <a:off x="0" y="5586413"/>
            <a:ext cx="9144000" cy="1277937"/>
            <a:chOff x="0" y="5585922"/>
            <a:chExt cx="9144000" cy="1278274"/>
          </a:xfrm>
        </p:grpSpPr>
        <p:pic>
          <p:nvPicPr>
            <p:cNvPr id="118792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61" y="5605089"/>
              <a:ext cx="1672251" cy="1259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8793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95264" y="5585922"/>
              <a:ext cx="1710066" cy="1278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8794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93824" y="5617759"/>
              <a:ext cx="1678536" cy="1246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8795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045087" y="5601147"/>
              <a:ext cx="1662786" cy="1263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8796" name="Picture 7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696361" y="5615551"/>
              <a:ext cx="1662769" cy="1248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tangle 27"/>
            <p:cNvSpPr/>
            <p:nvPr/>
          </p:nvSpPr>
          <p:spPr>
            <a:xfrm>
              <a:off x="0" y="5604977"/>
              <a:ext cx="9144000" cy="125286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8798" name="Picture 2" descr="C:\Users\tjackman\Work\Images\Mars_MER.jpg"/>
            <p:cNvPicPr>
              <a:picLocks noChangeAspect="1" noChangeArrowheads="1"/>
            </p:cNvPicPr>
            <p:nvPr/>
          </p:nvPicPr>
          <p:blipFill>
            <a:blip r:embed="rId9"/>
            <a:srcRect l="19875" r="36136"/>
            <a:stretch>
              <a:fillRect/>
            </a:stretch>
          </p:blipFill>
          <p:spPr bwMode="auto">
            <a:xfrm>
              <a:off x="8328991" y="5621495"/>
              <a:ext cx="815009" cy="123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4BCC23CA-8255-435E-9CD0-553AD69538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0245" name="Footer Placeholder 8"/>
          <p:cNvSpPr>
            <a:spLocks noGrp="1"/>
          </p:cNvSpPr>
          <p:nvPr>
            <p:ph type="ftr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DRI – Science. Environment. Solutions.</a:t>
            </a:r>
            <a:endParaRPr lang="en-US" dirty="0" smtClean="0"/>
          </a:p>
        </p:txBody>
      </p:sp>
      <p:sp>
        <p:nvSpPr>
          <p:cNvPr id="10246" name="Date Placeholder 9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4B374-2EB4-4EB1-9786-8F346898C6B5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7/26/11</a:t>
            </a:fld>
            <a:endParaRPr lang="en-US" smtClean="0"/>
          </a:p>
        </p:txBody>
      </p:sp>
      <p:sp>
        <p:nvSpPr>
          <p:cNvPr id="120836" name="Title 1"/>
          <p:cNvSpPr>
            <a:spLocks noGrp="1"/>
          </p:cNvSpPr>
          <p:nvPr>
            <p:ph type="title"/>
          </p:nvPr>
        </p:nvSpPr>
        <p:spPr>
          <a:xfrm>
            <a:off x="571500" y="214313"/>
            <a:ext cx="6715125" cy="1004887"/>
          </a:xfrm>
        </p:spPr>
        <p:txBody>
          <a:bodyPr/>
          <a:lstStyle/>
          <a:p>
            <a:r>
              <a:rPr lang="en-US" sz="3600" b="1" smtClean="0">
                <a:ea typeface="ＭＳ Ｐゴシック" pitchFamily="-28" charset="-128"/>
                <a:cs typeface="ＭＳ Ｐゴシック" pitchFamily="-28" charset="-128"/>
              </a:rPr>
              <a:t>Research Benefiting the World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000625" y="4929188"/>
            <a:ext cx="37147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7663" indent="-347663" algn="ctr">
              <a:spcBef>
                <a:spcPct val="50000"/>
              </a:spcBef>
              <a:buClr>
                <a:srgbClr val="FFC000"/>
              </a:buClr>
              <a:buSzPct val="60000"/>
              <a:buFont typeface="Wingdings" pitchFamily="-28" charset="2"/>
              <a:buChar char="¨"/>
            </a:pPr>
            <a:r>
              <a:rPr lang="en-US"/>
              <a:t>West Africa Water Initiative with Hilton Foundation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71500" y="1643063"/>
            <a:ext cx="5072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7663" indent="-347663" eaLnBrk="0" hangingPunct="0">
              <a:buClr>
                <a:srgbClr val="FFC000"/>
              </a:buClr>
              <a:buSzPct val="60000"/>
              <a:buFont typeface="Wingdings" pitchFamily="-28" charset="2"/>
              <a:buChar char="¨"/>
            </a:pPr>
            <a:r>
              <a:rPr lang="en-US"/>
              <a:t>Impacts of air quality on China’s national treasures with CAS IEE</a:t>
            </a:r>
          </a:p>
        </p:txBody>
      </p:sp>
      <p:pic>
        <p:nvPicPr>
          <p:cNvPr id="1208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0"/>
            <a:ext cx="121443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0" name="Picture 2" descr="C:\Users\denise\AppData\Local\Temp\12jan_villages&amp;grwp_0391e.jpg"/>
          <p:cNvPicPr>
            <a:picLocks noChangeAspect="1" noChangeArrowheads="1"/>
          </p:cNvPicPr>
          <p:nvPr/>
        </p:nvPicPr>
        <p:blipFill>
          <a:blip r:embed="rId4"/>
          <a:srcRect b="15695"/>
          <a:stretch>
            <a:fillRect/>
          </a:stretch>
        </p:blipFill>
        <p:spPr bwMode="auto">
          <a:xfrm>
            <a:off x="2143125" y="4500563"/>
            <a:ext cx="2971800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1" name="Picture 4"/>
          <p:cNvPicPr>
            <a:picLocks noChangeAspect="1" noChangeArrowheads="1"/>
          </p:cNvPicPr>
          <p:nvPr/>
        </p:nvPicPr>
        <p:blipFill>
          <a:blip r:embed="rId5"/>
          <a:srcRect t="11719"/>
          <a:stretch>
            <a:fillRect/>
          </a:stretch>
        </p:blipFill>
        <p:spPr bwMode="auto">
          <a:xfrm>
            <a:off x="4071938" y="2565400"/>
            <a:ext cx="297180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5" y="3386138"/>
            <a:ext cx="185737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3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 flipH="1">
            <a:off x="6515100" y="1914525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152400"/>
            <a:ext cx="61722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-28" charset="-128"/>
                <a:cs typeface="ＭＳ Ｐゴシック" pitchFamily="-28" charset="-128"/>
              </a:rPr>
              <a:t>Why Sustainability - Issues Go Beyond Health </a:t>
            </a:r>
          </a:p>
        </p:txBody>
      </p:sp>
      <p:pic>
        <p:nvPicPr>
          <p:cNvPr id="122882" name="Picture 3" descr="01a-Rainfall-and-climate-zone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b="2982"/>
          <a:stretch>
            <a:fillRect/>
          </a:stretch>
        </p:blipFill>
        <p:spPr>
          <a:xfrm>
            <a:off x="457200" y="3505200"/>
            <a:ext cx="4572000" cy="3098800"/>
          </a:xfrm>
        </p:spPr>
      </p:pic>
      <p:sp>
        <p:nvSpPr>
          <p:cNvPr id="122883" name="Rectangle 4"/>
          <p:cNvSpPr>
            <a:spLocks noChangeArrowheads="1"/>
          </p:cNvSpPr>
          <p:nvPr/>
        </p:nvSpPr>
        <p:spPr bwMode="auto">
          <a:xfrm>
            <a:off x="1447800" y="3505200"/>
            <a:ext cx="16319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 b="1">
                <a:solidFill>
                  <a:srgbClr val="000000"/>
                </a:solidFill>
              </a:rPr>
              <a:t>http://</a:t>
            </a:r>
            <a:r>
              <a:rPr lang="en-US" sz="700" b="1">
                <a:solidFill>
                  <a:srgbClr val="000000"/>
                </a:solidFill>
              </a:rPr>
              <a:t>www.atlas-ouestafrique.org</a:t>
            </a:r>
          </a:p>
        </p:txBody>
      </p:sp>
      <p:pic>
        <p:nvPicPr>
          <p:cNvPr id="122884" name="Picture 5" descr="03b-Population-in-West-Afric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 t="1666" b="2232"/>
          <a:stretch>
            <a:fillRect/>
          </a:stretch>
        </p:blipFill>
        <p:spPr>
          <a:xfrm>
            <a:off x="5562600" y="1447800"/>
            <a:ext cx="3405188" cy="5126038"/>
          </a:xfrm>
        </p:spPr>
      </p:pic>
      <p:sp>
        <p:nvSpPr>
          <p:cNvPr id="122885" name="Rectangle 6"/>
          <p:cNvSpPr>
            <a:spLocks noChangeArrowheads="1"/>
          </p:cNvSpPr>
          <p:nvPr/>
        </p:nvSpPr>
        <p:spPr bwMode="auto">
          <a:xfrm>
            <a:off x="6934200" y="1524000"/>
            <a:ext cx="17986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 b="1">
                <a:solidFill>
                  <a:srgbClr val="000000"/>
                </a:solidFill>
              </a:rPr>
              <a:t>http://www.atlas-ouestafrique.org</a:t>
            </a:r>
          </a:p>
        </p:txBody>
      </p:sp>
      <p:sp>
        <p:nvSpPr>
          <p:cNvPr id="299015" name="Rectangle 7"/>
          <p:cNvSpPr>
            <a:spLocks noChangeArrowheads="1"/>
          </p:cNvSpPr>
          <p:nvPr/>
        </p:nvSpPr>
        <p:spPr bwMode="auto">
          <a:xfrm>
            <a:off x="381000" y="1447800"/>
            <a:ext cx="4953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Meet increasing demand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Evaluate ongoing supply - Decrease of rainfall / desertification</a:t>
            </a:r>
          </a:p>
          <a:p>
            <a:pPr marL="742950" lvl="1" indent="-285750">
              <a:spcBef>
                <a:spcPct val="20000"/>
              </a:spcBef>
              <a:buClr>
                <a:schemeClr val="folHlink"/>
              </a:buClr>
              <a:buSzPct val="65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3"/>
          <p:cNvSpPr>
            <a:spLocks noChangeArrowheads="1"/>
          </p:cNvSpPr>
          <p:nvPr/>
        </p:nvSpPr>
        <p:spPr bwMode="auto">
          <a:xfrm>
            <a:off x="0" y="304800"/>
            <a:ext cx="9144000" cy="944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2743200" algn="l"/>
              </a:tabLst>
            </a:pPr>
            <a:endParaRPr lang="en-US" sz="800" u="sng">
              <a:ea typeface="Times New Roman" pitchFamily="-28" charset="0"/>
              <a:cs typeface="Times New Roman" pitchFamily="-28" charset="0"/>
            </a:endParaRPr>
          </a:p>
          <a:p>
            <a:pPr algn="ctr" eaLnBrk="0" hangingPunct="0">
              <a:tabLst>
                <a:tab pos="2743200" algn="l"/>
              </a:tabLst>
            </a:pPr>
            <a:r>
              <a:rPr lang="en-US" b="1">
                <a:ea typeface="Arial" pitchFamily="-28" charset="0"/>
                <a:cs typeface="Arial" pitchFamily="-28" charset="0"/>
              </a:rPr>
              <a:t>Joe McConnell Leads a Highly Complimented Project on Trace Element Deposition in Greenland</a:t>
            </a:r>
            <a:endParaRPr lang="en-US"/>
          </a:p>
        </p:txBody>
      </p:sp>
      <p:sp>
        <p:nvSpPr>
          <p:cNvPr id="124930" name="Text Box 4"/>
          <p:cNvSpPr txBox="1">
            <a:spLocks noChangeArrowheads="1"/>
          </p:cNvSpPr>
          <p:nvPr/>
        </p:nvSpPr>
        <p:spPr bwMode="auto">
          <a:xfrm>
            <a:off x="228600" y="2362200"/>
            <a:ext cx="13716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sz="1000" b="1">
              <a:solidFill>
                <a:schemeClr val="accent2"/>
              </a:solidFill>
            </a:endParaRPr>
          </a:p>
        </p:txBody>
      </p:sp>
      <p:sp>
        <p:nvSpPr>
          <p:cNvPr id="124931" name="Rectangle 5"/>
          <p:cNvSpPr>
            <a:spLocks noChangeArrowheads="1"/>
          </p:cNvSpPr>
          <p:nvPr/>
        </p:nvSpPr>
        <p:spPr bwMode="auto">
          <a:xfrm>
            <a:off x="381000" y="1828800"/>
            <a:ext cx="3962400" cy="3798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25000"/>
              </a:spcBef>
              <a:buFont typeface="Wingdings" pitchFamily="-28" charset="2"/>
              <a:buChar char="Ø"/>
            </a:pPr>
            <a:r>
              <a:rPr lang="en-US" sz="1800" b="1">
                <a:ea typeface="Arial Unicode MS" pitchFamily="-28" charset="0"/>
                <a:cs typeface="Arial Unicode MS" pitchFamily="-28" charset="0"/>
              </a:rPr>
              <a:t>Apply innovative methods for continuous, high-resolution ice-core analyses called Continuous Flow Analysis with Trace Elements (CFA-TE)</a:t>
            </a:r>
          </a:p>
          <a:p>
            <a:pPr marL="457200" indent="-457200">
              <a:spcBef>
                <a:spcPct val="25000"/>
              </a:spcBef>
              <a:buFont typeface="Wingdings" pitchFamily="-28" charset="2"/>
              <a:buChar char="Ø"/>
            </a:pPr>
            <a:r>
              <a:rPr lang="en-US" sz="1800" b="1"/>
              <a:t>Develop multi-century glacio-chemical records of trace elements and isotopes with unprecedented temporal resolution</a:t>
            </a:r>
            <a:endParaRPr lang="en-US" sz="1800" b="1">
              <a:ea typeface="Arial Unicode MS" pitchFamily="-28" charset="0"/>
              <a:cs typeface="Arial Unicode MS" pitchFamily="-28" charset="0"/>
            </a:endParaRPr>
          </a:p>
          <a:p>
            <a:pPr marL="457200" indent="-457200">
              <a:spcBef>
                <a:spcPct val="25000"/>
              </a:spcBef>
              <a:buFont typeface="Wingdings" pitchFamily="-28" charset="2"/>
              <a:buChar char="Ø"/>
            </a:pPr>
            <a:r>
              <a:rPr lang="en-US" sz="1800" b="1">
                <a:ea typeface="Arial Unicode MS" pitchFamily="-28" charset="0"/>
                <a:cs typeface="Arial Unicode MS" pitchFamily="-28" charset="0"/>
              </a:rPr>
              <a:t>Work has recently expanded to include analysis of black carbon</a:t>
            </a:r>
          </a:p>
        </p:txBody>
      </p:sp>
      <p:pic>
        <p:nvPicPr>
          <p:cNvPr id="124932" name="Picture 6" descr="CK_ice"/>
          <p:cNvPicPr>
            <a:picLocks noChangeAspect="1" noChangeArrowheads="1"/>
          </p:cNvPicPr>
          <p:nvPr/>
        </p:nvPicPr>
        <p:blipFill>
          <a:blip r:embed="rId3"/>
          <a:srcRect t="10431"/>
          <a:stretch>
            <a:fillRect/>
          </a:stretch>
        </p:blipFill>
        <p:spPr bwMode="auto">
          <a:xfrm>
            <a:off x="4419600" y="2233613"/>
            <a:ext cx="44958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 txBox="1">
            <a:spLocks noGrp="1"/>
          </p:cNvSpPr>
          <p:nvPr/>
        </p:nvSpPr>
        <p:spPr>
          <a:xfrm>
            <a:off x="0" y="1279525"/>
            <a:ext cx="533400" cy="244475"/>
          </a:xfrm>
          <a:prstGeom prst="rect">
            <a:avLst/>
          </a:prstGeom>
          <a:noFill/>
        </p:spPr>
        <p:txBody>
          <a:bodyPr anchor="ctr">
            <a:normAutofit fontScale="8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A57A96D-394E-428F-A88C-78A9288B8E18}" type="slidenum">
              <a:rPr lang="en-US" sz="1400" b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en-US" sz="1400" b="1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7" descr="00technologytransfer"/>
          <p:cNvPicPr>
            <a:picLocks noChangeAspect="1" noChangeArrowheads="1"/>
          </p:cNvPicPr>
          <p:nvPr/>
        </p:nvPicPr>
        <p:blipFill>
          <a:blip r:embed="rId3"/>
          <a:srcRect l="51563"/>
          <a:stretch>
            <a:fillRect/>
          </a:stretch>
        </p:blipFill>
        <p:spPr bwMode="auto">
          <a:xfrm>
            <a:off x="5643563" y="1643063"/>
            <a:ext cx="2963862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69F2231-BEF7-4234-8F10-F1C1A31D02B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0245" name="Footer Placeholder 8"/>
          <p:cNvSpPr>
            <a:spLocks noGrp="1"/>
          </p:cNvSpPr>
          <p:nvPr>
            <p:ph type="ftr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DRI – Science. Environment. Solutions.</a:t>
            </a:r>
            <a:endParaRPr lang="en-US" dirty="0" smtClean="0"/>
          </a:p>
        </p:txBody>
      </p:sp>
      <p:sp>
        <p:nvSpPr>
          <p:cNvPr id="10246" name="Date Placeholder 9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4B374-2EB4-4EB1-9786-8F346898C6B5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7/26/11</a:t>
            </a:fld>
            <a:endParaRPr lang="en-US" smtClean="0"/>
          </a:p>
        </p:txBody>
      </p:sp>
      <p:sp>
        <p:nvSpPr>
          <p:cNvPr id="126981" name="Title 1"/>
          <p:cNvSpPr>
            <a:spLocks noGrp="1"/>
          </p:cNvSpPr>
          <p:nvPr>
            <p:ph type="title"/>
          </p:nvPr>
        </p:nvSpPr>
        <p:spPr>
          <a:xfrm>
            <a:off x="571500" y="214313"/>
            <a:ext cx="8143875" cy="1004887"/>
          </a:xfrm>
        </p:spPr>
        <p:txBody>
          <a:bodyPr/>
          <a:lstStyle/>
          <a:p>
            <a:r>
              <a:rPr lang="en-US" sz="3600" b="1" smtClean="0">
                <a:ea typeface="ＭＳ Ｐゴシック" pitchFamily="-28" charset="-128"/>
                <a:cs typeface="ＭＳ Ｐゴシック" pitchFamily="-28" charset="-128"/>
              </a:rPr>
              <a:t>Strategic Partnering with Businesses &amp; Technology Transfer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571500" y="1643063"/>
            <a:ext cx="5072063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19088" indent="-319088" eaLnBrk="0" hangingPunct="0">
              <a:lnSpc>
                <a:spcPct val="85000"/>
              </a:lnSpc>
              <a:spcBef>
                <a:spcPts val="700"/>
              </a:spcBef>
              <a:spcAft>
                <a:spcPts val="200"/>
              </a:spcAft>
              <a:buClr>
                <a:schemeClr val="accent2"/>
              </a:buClr>
              <a:buSzPct val="60000"/>
              <a:buFont typeface="Wingdings" pitchFamily="-28" charset="2"/>
              <a:buChar char=""/>
              <a:defRPr/>
            </a:pPr>
            <a:r>
              <a:rPr lang="en-US" dirty="0"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en-US" b="1" dirty="0">
                <a:latin typeface="+mn-lt"/>
                <a:ea typeface="ＭＳ Ｐゴシック" pitchFamily="34" charset="-128"/>
                <a:cs typeface="+mn-cs"/>
              </a:rPr>
              <a:t>2004-10 Technology:</a:t>
            </a:r>
          </a:p>
          <a:p>
            <a:pPr marL="639763" lvl="1" indent="-273050" eaLnBrk="0" hangingPunct="0">
              <a:lnSpc>
                <a:spcPct val="85000"/>
              </a:lnSpc>
              <a:spcBef>
                <a:spcPts val="550"/>
              </a:spcBef>
              <a:spcAft>
                <a:spcPts val="200"/>
              </a:spcAft>
              <a:buClr>
                <a:schemeClr val="accent1"/>
              </a:buClr>
              <a:buSzPct val="70000"/>
              <a:buFont typeface="Wingdings 2" pitchFamily="-28" charset="2"/>
              <a:buChar char=""/>
              <a:defRPr/>
            </a:pPr>
            <a:r>
              <a:rPr lang="en-US" sz="2000" b="1" dirty="0">
                <a:latin typeface="+mn-lt"/>
                <a:ea typeface="ＭＳ Ｐゴシック" pitchFamily="34" charset="-128"/>
                <a:cs typeface="+mn-cs"/>
              </a:rPr>
              <a:t>47 invention disclosures</a:t>
            </a:r>
          </a:p>
          <a:p>
            <a:pPr marL="639763" lvl="1" indent="-273050" eaLnBrk="0" hangingPunct="0">
              <a:lnSpc>
                <a:spcPct val="85000"/>
              </a:lnSpc>
              <a:spcBef>
                <a:spcPts val="550"/>
              </a:spcBef>
              <a:spcAft>
                <a:spcPts val="200"/>
              </a:spcAft>
              <a:buClr>
                <a:schemeClr val="accent1"/>
              </a:buClr>
              <a:buSzPct val="70000"/>
              <a:buFont typeface="Wingdings 2" pitchFamily="-28" charset="2"/>
              <a:buChar char=""/>
              <a:defRPr/>
            </a:pPr>
            <a:r>
              <a:rPr lang="en-US" sz="2000" b="1" dirty="0">
                <a:latin typeface="+mn-lt"/>
                <a:ea typeface="ＭＳ Ｐゴシック" pitchFamily="34" charset="-128"/>
                <a:cs typeface="+mn-cs"/>
              </a:rPr>
              <a:t>26 patents issued</a:t>
            </a:r>
          </a:p>
          <a:p>
            <a:pPr marL="639763" lvl="1" indent="-273050" eaLnBrk="0" hangingPunct="0">
              <a:lnSpc>
                <a:spcPct val="85000"/>
              </a:lnSpc>
              <a:spcBef>
                <a:spcPts val="550"/>
              </a:spcBef>
              <a:spcAft>
                <a:spcPts val="200"/>
              </a:spcAft>
              <a:buClr>
                <a:schemeClr val="accent1"/>
              </a:buClr>
              <a:buSzPct val="70000"/>
              <a:buFont typeface="Wingdings 2" pitchFamily="-28" charset="2"/>
              <a:buChar char=""/>
              <a:defRPr/>
            </a:pPr>
            <a:r>
              <a:rPr lang="en-US" sz="2000" b="1" dirty="0">
                <a:latin typeface="+mn-lt"/>
                <a:ea typeface="ＭＳ Ｐゴシック" pitchFamily="34" charset="-128"/>
                <a:cs typeface="+mn-cs"/>
              </a:rPr>
              <a:t>5 license agreements</a:t>
            </a:r>
          </a:p>
          <a:p>
            <a:pPr marL="319088" indent="-319088" eaLnBrk="0" hangingPunct="0">
              <a:lnSpc>
                <a:spcPct val="85000"/>
              </a:lnSpc>
              <a:spcBef>
                <a:spcPts val="700"/>
              </a:spcBef>
              <a:spcAft>
                <a:spcPts val="200"/>
              </a:spcAft>
              <a:buClr>
                <a:schemeClr val="accent2"/>
              </a:buClr>
              <a:buSzPct val="60000"/>
              <a:buFont typeface="Wingdings" pitchFamily="-28" charset="2"/>
              <a:buChar char=""/>
              <a:defRPr/>
            </a:pPr>
            <a:r>
              <a:rPr lang="en-US" b="1" dirty="0">
                <a:latin typeface="+mn-lt"/>
                <a:ea typeface="ＭＳ Ｐゴシック" pitchFamily="34" charset="-128"/>
                <a:cs typeface="+mn-cs"/>
              </a:rPr>
              <a:t>Areas of Partnership</a:t>
            </a:r>
          </a:p>
          <a:p>
            <a:pPr marL="639763" lvl="1" indent="-273050" eaLnBrk="0" hangingPunct="0">
              <a:lnSpc>
                <a:spcPct val="85000"/>
              </a:lnSpc>
              <a:spcBef>
                <a:spcPts val="550"/>
              </a:spcBef>
              <a:spcAft>
                <a:spcPts val="200"/>
              </a:spcAft>
              <a:buClr>
                <a:schemeClr val="accent1"/>
              </a:buClr>
              <a:buSzPct val="70000"/>
              <a:buFont typeface="Wingdings 2" pitchFamily="-28" charset="2"/>
              <a:buChar char=""/>
              <a:defRPr/>
            </a:pPr>
            <a:r>
              <a:rPr lang="en-US" sz="2000" b="1" dirty="0">
                <a:latin typeface="+mn-lt"/>
                <a:ea typeface="ＭＳ Ｐゴシック" pitchFamily="34" charset="-128"/>
                <a:cs typeface="+mn-cs"/>
              </a:rPr>
              <a:t>DRI and UNR Tech Transfer Office</a:t>
            </a:r>
          </a:p>
          <a:p>
            <a:pPr marL="319088" indent="-319088" eaLnBrk="0" hangingPunct="0">
              <a:lnSpc>
                <a:spcPct val="85000"/>
              </a:lnSpc>
              <a:spcBef>
                <a:spcPts val="700"/>
              </a:spcBef>
              <a:spcAft>
                <a:spcPts val="200"/>
              </a:spcAft>
              <a:buClr>
                <a:schemeClr val="accent2"/>
              </a:buClr>
              <a:buSzPct val="60000"/>
              <a:buFont typeface="Wingdings" pitchFamily="-28" charset="2"/>
              <a:buChar char=""/>
              <a:defRPr/>
            </a:pPr>
            <a:r>
              <a:rPr lang="en-US" b="1" dirty="0" err="1">
                <a:latin typeface="+mn-lt"/>
                <a:ea typeface="ＭＳ Ｐゴシック" pitchFamily="34" charset="-128"/>
                <a:cs typeface="+mn-cs"/>
              </a:rPr>
              <a:t>Dandini</a:t>
            </a:r>
            <a:r>
              <a:rPr lang="en-US" b="1" dirty="0">
                <a:latin typeface="+mn-lt"/>
                <a:ea typeface="ＭＳ Ｐゴシック" pitchFamily="34" charset="-128"/>
                <a:cs typeface="+mn-cs"/>
              </a:rPr>
              <a:t> Research Park</a:t>
            </a:r>
          </a:p>
          <a:p>
            <a:pPr marL="639763" lvl="1" indent="-273050" eaLnBrk="0" hangingPunct="0">
              <a:lnSpc>
                <a:spcPct val="85000"/>
              </a:lnSpc>
              <a:spcBef>
                <a:spcPts val="550"/>
              </a:spcBef>
              <a:spcAft>
                <a:spcPts val="200"/>
              </a:spcAft>
              <a:buClr>
                <a:schemeClr val="accent1"/>
              </a:buClr>
              <a:buSzPct val="70000"/>
              <a:buFont typeface="Wingdings 2" pitchFamily="-28" charset="2"/>
              <a:buChar char=""/>
              <a:defRPr/>
            </a:pPr>
            <a:r>
              <a:rPr lang="en-US" sz="2000" b="1" dirty="0">
                <a:latin typeface="+mn-lt"/>
                <a:ea typeface="ＭＳ Ｐゴシック" pitchFamily="34" charset="-128"/>
                <a:cs typeface="+mn-cs"/>
              </a:rPr>
              <a:t>Clean Energy, </a:t>
            </a:r>
          </a:p>
          <a:p>
            <a:pPr marL="639763" lvl="1" indent="-273050" eaLnBrk="0" hangingPunct="0">
              <a:lnSpc>
                <a:spcPct val="85000"/>
              </a:lnSpc>
              <a:spcBef>
                <a:spcPts val="550"/>
              </a:spcBef>
              <a:spcAft>
                <a:spcPts val="200"/>
              </a:spcAft>
              <a:buClr>
                <a:schemeClr val="accent1"/>
              </a:buClr>
              <a:buSzPct val="70000"/>
              <a:buFont typeface="Wingdings 2" pitchFamily="-28" charset="2"/>
              <a:buChar char=""/>
              <a:defRPr/>
            </a:pPr>
            <a:r>
              <a:rPr lang="en-US" sz="2000" b="1" dirty="0">
                <a:latin typeface="+mn-lt"/>
                <a:ea typeface="ＭＳ Ｐゴシック" pitchFamily="34" charset="-128"/>
                <a:cs typeface="+mn-cs"/>
              </a:rPr>
              <a:t>Environmental Sciences, </a:t>
            </a:r>
          </a:p>
          <a:p>
            <a:pPr marL="639763" lvl="1" indent="-273050" eaLnBrk="0" hangingPunct="0">
              <a:lnSpc>
                <a:spcPct val="85000"/>
              </a:lnSpc>
              <a:spcBef>
                <a:spcPts val="550"/>
              </a:spcBef>
              <a:spcAft>
                <a:spcPts val="200"/>
              </a:spcAft>
              <a:buClr>
                <a:schemeClr val="accent1"/>
              </a:buClr>
              <a:buSzPct val="70000"/>
              <a:buFont typeface="Wingdings 2" pitchFamily="-28" charset="2"/>
              <a:buChar char=""/>
              <a:defRPr/>
            </a:pPr>
            <a:r>
              <a:rPr lang="en-US" sz="2000" b="1" dirty="0">
                <a:latin typeface="+mn-lt"/>
                <a:ea typeface="ＭＳ Ｐゴシック" pitchFamily="34" charset="-128"/>
                <a:cs typeface="+mn-cs"/>
              </a:rPr>
              <a:t>Life Sciences, and </a:t>
            </a:r>
          </a:p>
          <a:p>
            <a:pPr marL="639763" lvl="1" indent="-273050" eaLnBrk="0" hangingPunct="0">
              <a:lnSpc>
                <a:spcPct val="85000"/>
              </a:lnSpc>
              <a:spcBef>
                <a:spcPts val="550"/>
              </a:spcBef>
              <a:spcAft>
                <a:spcPts val="200"/>
              </a:spcAft>
              <a:buClr>
                <a:schemeClr val="accent1"/>
              </a:buClr>
              <a:buSzPct val="70000"/>
              <a:buFont typeface="Wingdings 2" pitchFamily="-28" charset="2"/>
              <a:buChar char=""/>
              <a:defRPr/>
            </a:pPr>
            <a:r>
              <a:rPr lang="en-US" sz="2000" b="1" dirty="0">
                <a:latin typeface="+mn-lt"/>
                <a:ea typeface="ＭＳ Ｐゴシック" pitchFamily="34" charset="-128"/>
                <a:cs typeface="+mn-cs"/>
              </a:rPr>
              <a:t>Visualization &amp; Information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62D69376-2D90-47F7-A14D-A537BDAC65D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0245" name="Footer Placeholder 8"/>
          <p:cNvSpPr>
            <a:spLocks noGrp="1"/>
          </p:cNvSpPr>
          <p:nvPr>
            <p:ph type="ftr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DRI – Science. Environment. Solutions.</a:t>
            </a:r>
            <a:endParaRPr lang="en-US" dirty="0" smtClean="0"/>
          </a:p>
        </p:txBody>
      </p:sp>
      <p:sp>
        <p:nvSpPr>
          <p:cNvPr id="10246" name="Date Placeholder 9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4B374-2EB4-4EB1-9786-8F346898C6B5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7/26/11</a:t>
            </a:fld>
            <a:endParaRPr lang="en-US" smtClean="0"/>
          </a:p>
        </p:txBody>
      </p:sp>
      <p:sp>
        <p:nvSpPr>
          <p:cNvPr id="129028" name="Title 1"/>
          <p:cNvSpPr>
            <a:spLocks noGrp="1"/>
          </p:cNvSpPr>
          <p:nvPr>
            <p:ph type="title"/>
          </p:nvPr>
        </p:nvSpPr>
        <p:spPr>
          <a:xfrm>
            <a:off x="571500" y="214313"/>
            <a:ext cx="8143875" cy="1004887"/>
          </a:xfrm>
        </p:spPr>
        <p:txBody>
          <a:bodyPr/>
          <a:lstStyle/>
          <a:p>
            <a:r>
              <a:rPr lang="en-US" sz="3600" b="1" smtClean="0">
                <a:ea typeface="ＭＳ Ｐゴシック" pitchFamily="-28" charset="-128"/>
                <a:cs typeface="ＭＳ Ｐゴシック" pitchFamily="-28" charset="-128"/>
              </a:rPr>
              <a:t>DRI’s Value Added to Education</a:t>
            </a: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3446463" y="1500188"/>
            <a:ext cx="5411787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19088" indent="-319088" eaLnBrk="0" hangingPunct="0">
              <a:lnSpc>
                <a:spcPct val="85000"/>
              </a:lnSpc>
              <a:spcBef>
                <a:spcPts val="700"/>
              </a:spcBef>
              <a:spcAft>
                <a:spcPts val="200"/>
              </a:spcAft>
              <a:buClr>
                <a:schemeClr val="accent2"/>
              </a:buClr>
              <a:buSzPct val="60000"/>
              <a:buFont typeface="Wingdings" pitchFamily="-28" charset="2"/>
              <a:buChar char=""/>
              <a:defRPr/>
            </a:pPr>
            <a:r>
              <a:rPr lang="en-US" sz="1800" b="1" dirty="0">
                <a:latin typeface="+mn-lt"/>
                <a:ea typeface="ＭＳ Ｐゴシック" pitchFamily="34" charset="-128"/>
                <a:cs typeface="+mn-cs"/>
              </a:rPr>
              <a:t>UNR:</a:t>
            </a:r>
          </a:p>
          <a:p>
            <a:pPr marL="639763" lvl="1" indent="-273050" eaLnBrk="0" hangingPunct="0">
              <a:lnSpc>
                <a:spcPct val="85000"/>
              </a:lnSpc>
              <a:spcBef>
                <a:spcPts val="550"/>
              </a:spcBef>
              <a:spcAft>
                <a:spcPts val="200"/>
              </a:spcAft>
              <a:buClr>
                <a:schemeClr val="accent1"/>
              </a:buClr>
              <a:buSzPct val="70000"/>
              <a:buFont typeface="Wingdings 2" pitchFamily="-28" charset="2"/>
              <a:buChar char=""/>
              <a:defRPr/>
            </a:pPr>
            <a:r>
              <a:rPr lang="en-US" sz="1800" dirty="0">
                <a:latin typeface="+mn-lt"/>
                <a:ea typeface="ＭＳ Ｐゴシック" pitchFamily="34" charset="-128"/>
                <a:cs typeface="+mn-cs"/>
              </a:rPr>
              <a:t>Atmospheric Sciences</a:t>
            </a:r>
          </a:p>
          <a:p>
            <a:pPr marL="639763" lvl="1" indent="-273050" eaLnBrk="0" hangingPunct="0">
              <a:lnSpc>
                <a:spcPct val="85000"/>
              </a:lnSpc>
              <a:spcBef>
                <a:spcPts val="550"/>
              </a:spcBef>
              <a:spcAft>
                <a:spcPts val="200"/>
              </a:spcAft>
              <a:buClr>
                <a:schemeClr val="accent1"/>
              </a:buClr>
              <a:buSzPct val="70000"/>
              <a:buFont typeface="Wingdings 2" pitchFamily="-28" charset="2"/>
              <a:buChar char=""/>
              <a:defRPr/>
            </a:pPr>
            <a:r>
              <a:rPr lang="en-US" sz="1800" dirty="0">
                <a:latin typeface="+mn-lt"/>
                <a:ea typeface="ＭＳ Ｐゴシック" pitchFamily="34" charset="-128"/>
                <a:cs typeface="+mn-cs"/>
              </a:rPr>
              <a:t>Hydrologic Sciences </a:t>
            </a:r>
          </a:p>
          <a:p>
            <a:pPr marL="639763" lvl="1" indent="-273050" eaLnBrk="0" hangingPunct="0">
              <a:lnSpc>
                <a:spcPct val="85000"/>
              </a:lnSpc>
              <a:spcBef>
                <a:spcPts val="550"/>
              </a:spcBef>
              <a:spcAft>
                <a:spcPts val="200"/>
              </a:spcAft>
              <a:buClr>
                <a:schemeClr val="accent1"/>
              </a:buClr>
              <a:buSzPct val="70000"/>
              <a:buFont typeface="Wingdings 2" pitchFamily="-28" charset="2"/>
              <a:buChar char=""/>
              <a:defRPr/>
            </a:pPr>
            <a:r>
              <a:rPr lang="en-US" sz="1600" dirty="0">
                <a:latin typeface="+mn-lt"/>
                <a:ea typeface="ＭＳ Ｐゴシック" pitchFamily="34" charset="-128"/>
                <a:cs typeface="+mn-cs"/>
              </a:rPr>
              <a:t>Other</a:t>
            </a:r>
            <a:r>
              <a:rPr lang="en-US" sz="1800" dirty="0">
                <a:latin typeface="+mn-lt"/>
                <a:ea typeface="ＭＳ Ｐゴシック" pitchFamily="34" charset="-128"/>
                <a:cs typeface="+mn-cs"/>
              </a:rPr>
              <a:t> (anthropology, geo., bio., eng. etc.) </a:t>
            </a:r>
          </a:p>
          <a:p>
            <a:pPr marL="319088" indent="-319088" eaLnBrk="0" hangingPunct="0">
              <a:lnSpc>
                <a:spcPct val="85000"/>
              </a:lnSpc>
              <a:spcBef>
                <a:spcPts val="700"/>
              </a:spcBef>
              <a:spcAft>
                <a:spcPts val="200"/>
              </a:spcAft>
              <a:buClr>
                <a:schemeClr val="accent2"/>
              </a:buClr>
              <a:buSzPct val="60000"/>
              <a:buFont typeface="Wingdings" pitchFamily="-28" charset="2"/>
              <a:buChar char=""/>
              <a:defRPr/>
            </a:pPr>
            <a:r>
              <a:rPr lang="en-US" sz="1800" b="1" dirty="0">
                <a:latin typeface="+mn-lt"/>
                <a:ea typeface="ＭＳ Ｐゴシック" pitchFamily="34" charset="-128"/>
                <a:cs typeface="+mn-cs"/>
              </a:rPr>
              <a:t>UNLV:</a:t>
            </a:r>
          </a:p>
          <a:p>
            <a:pPr marL="639763" lvl="1" indent="-273050" eaLnBrk="0" hangingPunct="0">
              <a:lnSpc>
                <a:spcPct val="85000"/>
              </a:lnSpc>
              <a:spcBef>
                <a:spcPts val="550"/>
              </a:spcBef>
              <a:spcAft>
                <a:spcPts val="200"/>
              </a:spcAft>
              <a:buClr>
                <a:schemeClr val="accent1"/>
              </a:buClr>
              <a:buSzPct val="70000"/>
              <a:buFont typeface="Wingdings 2" pitchFamily="-28" charset="2"/>
              <a:buChar char=""/>
              <a:defRPr/>
            </a:pPr>
            <a:r>
              <a:rPr lang="en-US" sz="1800" dirty="0">
                <a:latin typeface="+mn-lt"/>
                <a:ea typeface="ＭＳ Ｐゴシック" pitchFamily="34" charset="-128"/>
                <a:cs typeface="+mn-cs"/>
              </a:rPr>
              <a:t>Water Resource Management</a:t>
            </a:r>
          </a:p>
          <a:p>
            <a:pPr marL="639763" lvl="1" indent="-273050" eaLnBrk="0" hangingPunct="0">
              <a:lnSpc>
                <a:spcPct val="85000"/>
              </a:lnSpc>
              <a:spcBef>
                <a:spcPts val="550"/>
              </a:spcBef>
              <a:spcAft>
                <a:spcPts val="200"/>
              </a:spcAft>
              <a:buClr>
                <a:schemeClr val="accent1"/>
              </a:buClr>
              <a:buSzPct val="70000"/>
              <a:buFont typeface="Wingdings 2" pitchFamily="-28" charset="2"/>
              <a:buChar char=""/>
              <a:defRPr/>
            </a:pPr>
            <a:r>
              <a:rPr lang="en-US" sz="1800" dirty="0">
                <a:latin typeface="+mn-lt"/>
                <a:ea typeface="ＭＳ Ｐゴシック" pitchFamily="34" charset="-128"/>
                <a:cs typeface="+mn-cs"/>
              </a:rPr>
              <a:t>Other (anthropology, bio., chem., eng., environmental studies, geo., etc.) </a:t>
            </a:r>
          </a:p>
          <a:p>
            <a:pPr marL="319088" indent="-319088" eaLnBrk="0" hangingPunct="0">
              <a:lnSpc>
                <a:spcPct val="85000"/>
              </a:lnSpc>
              <a:spcBef>
                <a:spcPts val="700"/>
              </a:spcBef>
              <a:spcAft>
                <a:spcPts val="200"/>
              </a:spcAft>
              <a:buClr>
                <a:schemeClr val="accent2"/>
              </a:buClr>
              <a:buSzPct val="60000"/>
              <a:buFont typeface="Wingdings" pitchFamily="-28" charset="2"/>
              <a:buChar char=""/>
              <a:defRPr/>
            </a:pPr>
            <a:r>
              <a:rPr lang="en-US" sz="1800" b="1" dirty="0">
                <a:latin typeface="+mn-lt"/>
                <a:ea typeface="ＭＳ Ｐゴシック" pitchFamily="34" charset="-128"/>
                <a:cs typeface="+mn-cs"/>
              </a:rPr>
              <a:t>Nevada State College</a:t>
            </a:r>
            <a:endParaRPr lang="en-US" sz="1800" dirty="0">
              <a:latin typeface="+mn-lt"/>
              <a:ea typeface="ＭＳ Ｐゴシック" pitchFamily="34" charset="-128"/>
              <a:cs typeface="+mn-cs"/>
            </a:endParaRPr>
          </a:p>
          <a:p>
            <a:pPr marL="319088" indent="-319088" eaLnBrk="0" hangingPunct="0">
              <a:lnSpc>
                <a:spcPct val="85000"/>
              </a:lnSpc>
              <a:spcBef>
                <a:spcPts val="700"/>
              </a:spcBef>
              <a:spcAft>
                <a:spcPts val="200"/>
              </a:spcAft>
              <a:buClr>
                <a:schemeClr val="accent2"/>
              </a:buClr>
              <a:buSzPct val="60000"/>
              <a:buFont typeface="Wingdings" pitchFamily="-28" charset="2"/>
              <a:buChar char=""/>
              <a:defRPr/>
            </a:pPr>
            <a:endParaRPr lang="en-US" sz="1800" dirty="0">
              <a:latin typeface="+mn-lt"/>
              <a:ea typeface="ＭＳ Ｐゴシック" pitchFamily="34" charset="-128"/>
              <a:cs typeface="+mn-cs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500438" y="4429125"/>
            <a:ext cx="5454650" cy="1573213"/>
            <a:chOff x="4256690" y="4713888"/>
            <a:chExt cx="4698124" cy="1572797"/>
          </a:xfrm>
        </p:grpSpPr>
        <p:sp>
          <p:nvSpPr>
            <p:cNvPr id="14" name="Rectangle 13"/>
            <p:cNvSpPr/>
            <p:nvPr/>
          </p:nvSpPr>
          <p:spPr>
            <a:xfrm>
              <a:off x="4256690" y="4713888"/>
              <a:ext cx="4698124" cy="1572797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56690" y="4713888"/>
              <a:ext cx="4698124" cy="15029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85000"/>
                </a:lnSpc>
                <a:spcAft>
                  <a:spcPct val="20000"/>
                </a:spcAft>
                <a:defRPr/>
              </a:pPr>
              <a:r>
                <a:rPr lang="en-US" sz="1400" b="1" dirty="0">
                  <a:latin typeface="Arial" pitchFamily="-65" charset="0"/>
                </a:rPr>
                <a:t>Key Points:</a:t>
              </a:r>
              <a:endParaRPr lang="en-US" sz="1600" b="1" dirty="0">
                <a:latin typeface="Arial" pitchFamily="-65" charset="0"/>
              </a:endParaRPr>
            </a:p>
            <a:p>
              <a:pPr marL="285750" indent="-285750">
                <a:lnSpc>
                  <a:spcPct val="85000"/>
                </a:lnSpc>
                <a:spcAft>
                  <a:spcPct val="20000"/>
                </a:spcAft>
                <a:buClr>
                  <a:srgbClr val="C00000"/>
                </a:buClr>
                <a:buSzPct val="70000"/>
                <a:buFont typeface="Marlett" pitchFamily="2" charset="2"/>
                <a:buChar char="g"/>
                <a:defRPr/>
              </a:pPr>
              <a:r>
                <a:rPr lang="en-US" sz="1600" dirty="0">
                  <a:latin typeface="Arial" pitchFamily="-65" charset="0"/>
                </a:rPr>
                <a:t>Approximately 50 faculty teaching and advising students at present</a:t>
              </a:r>
            </a:p>
            <a:p>
              <a:pPr marL="285750" indent="-285750">
                <a:lnSpc>
                  <a:spcPct val="85000"/>
                </a:lnSpc>
                <a:spcAft>
                  <a:spcPct val="20000"/>
                </a:spcAft>
                <a:buClr>
                  <a:srgbClr val="C00000"/>
                </a:buClr>
                <a:buSzPct val="70000"/>
                <a:buFont typeface="Marlett" pitchFamily="2" charset="2"/>
                <a:buChar char="g"/>
                <a:defRPr/>
              </a:pPr>
              <a:r>
                <a:rPr lang="en-US" sz="1600" dirty="0">
                  <a:latin typeface="Arial" pitchFamily="-65" charset="0"/>
                </a:rPr>
                <a:t>There are 55-65 students supported at DRI</a:t>
              </a:r>
            </a:p>
            <a:p>
              <a:pPr marL="285750" indent="-285750">
                <a:lnSpc>
                  <a:spcPct val="85000"/>
                </a:lnSpc>
                <a:spcAft>
                  <a:spcPct val="20000"/>
                </a:spcAft>
                <a:buClr>
                  <a:srgbClr val="C00000"/>
                </a:buClr>
                <a:buSzPct val="70000"/>
                <a:buFont typeface="Marlett" pitchFamily="2" charset="2"/>
                <a:buChar char="g"/>
                <a:defRPr/>
              </a:pPr>
              <a:r>
                <a:rPr lang="en-US" sz="1600" dirty="0">
                  <a:latin typeface="Arial" pitchFamily="-65" charset="0"/>
                </a:rPr>
                <a:t>DRI invests ~ $1.7 M/year (</a:t>
              </a:r>
              <a:r>
                <a:rPr lang="en-US" sz="1600" b="1" i="1" dirty="0">
                  <a:latin typeface="Arial" pitchFamily="-65" charset="0"/>
                </a:rPr>
                <a:t>non-State funds</a:t>
              </a:r>
              <a:r>
                <a:rPr lang="en-US" sz="1600" dirty="0">
                  <a:latin typeface="Arial" pitchFamily="-65" charset="0"/>
                </a:rPr>
                <a:t>) for support of grad students at UNLV and UNR</a:t>
              </a:r>
            </a:p>
          </p:txBody>
        </p:sp>
      </p:grpSp>
      <p:pic>
        <p:nvPicPr>
          <p:cNvPr id="12903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" y="1643063"/>
            <a:ext cx="274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/>
          </p:cNvSpPr>
          <p:nvPr>
            <p:ph type="title" idx="4294967295"/>
          </p:nvPr>
        </p:nvSpPr>
        <p:spPr>
          <a:xfrm>
            <a:off x="990600" y="609600"/>
            <a:ext cx="7772400" cy="685800"/>
          </a:xfrm>
        </p:spPr>
        <p:txBody>
          <a:bodyPr/>
          <a:lstStyle/>
          <a:p>
            <a:r>
              <a:rPr lang="en-US" sz="2800" b="1">
                <a:solidFill>
                  <a:schemeClr val="tx1"/>
                </a:solidFill>
                <a:ea typeface="ＭＳ Ｐゴシック" pitchFamily="-28" charset="-128"/>
                <a:cs typeface="ＭＳ Ｐゴシック" pitchFamily="-28" charset="-128"/>
              </a:rPr>
              <a:t>Why Is DRI Expertise Important:  Energy/Environmental Problem Confluence </a:t>
            </a:r>
            <a:br>
              <a:rPr lang="en-US" sz="2800" b="1">
                <a:solidFill>
                  <a:schemeClr val="tx1"/>
                </a:solidFill>
                <a:ea typeface="ＭＳ Ｐゴシック" pitchFamily="-28" charset="-128"/>
                <a:cs typeface="ＭＳ Ｐゴシック" pitchFamily="-28" charset="-128"/>
              </a:rPr>
            </a:br>
            <a:endParaRPr lang="en-US">
              <a:ea typeface="ＭＳ Ｐゴシック" pitchFamily="-28" charset="-128"/>
              <a:cs typeface="ＭＳ Ｐゴシック" pitchFamily="-28" charset="-128"/>
            </a:endParaRPr>
          </a:p>
        </p:txBody>
      </p:sp>
      <p:sp>
        <p:nvSpPr>
          <p:cNvPr id="13107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>
                <a:ea typeface="ＭＳ Ｐゴシック" pitchFamily="-28" charset="-128"/>
                <a:cs typeface="ＭＳ Ｐゴシック" pitchFamily="-28" charset="-128"/>
              </a:rPr>
              <a:t>Critical need to make best use possible of indigenous national resources</a:t>
            </a:r>
          </a:p>
          <a:p>
            <a:pPr lvl="1">
              <a:lnSpc>
                <a:spcPct val="90000"/>
              </a:lnSpc>
            </a:pPr>
            <a:r>
              <a:rPr lang="en-US" sz="1800">
                <a:ea typeface="ＭＳ Ｐゴシック" pitchFamily="-28" charset="-128"/>
              </a:rPr>
              <a:t>Water in the Southwest</a:t>
            </a:r>
          </a:p>
          <a:p>
            <a:pPr lvl="1">
              <a:lnSpc>
                <a:spcPct val="90000"/>
              </a:lnSpc>
            </a:pPr>
            <a:r>
              <a:rPr lang="en-US" sz="1800">
                <a:ea typeface="ＭＳ Ｐゴシック" pitchFamily="-28" charset="-128"/>
              </a:rPr>
              <a:t>Energy resources in the region and nation</a:t>
            </a:r>
          </a:p>
          <a:p>
            <a:pPr>
              <a:lnSpc>
                <a:spcPct val="90000"/>
              </a:lnSpc>
            </a:pPr>
            <a:r>
              <a:rPr lang="en-US" sz="1800">
                <a:ea typeface="ＭＳ Ｐゴシック" pitchFamily="-28" charset="-128"/>
                <a:cs typeface="ＭＳ Ｐゴシック" pitchFamily="-28" charset="-128"/>
              </a:rPr>
              <a:t>Energy resource competition will require effective environmental development and use of national resources</a:t>
            </a:r>
          </a:p>
          <a:p>
            <a:pPr lvl="1">
              <a:lnSpc>
                <a:spcPct val="90000"/>
              </a:lnSpc>
            </a:pPr>
            <a:r>
              <a:rPr lang="en-US" sz="1800">
                <a:ea typeface="ＭＳ Ｐゴシック" pitchFamily="-28" charset="-128"/>
              </a:rPr>
              <a:t>Geothermal, solar, wind, coal, uranium</a:t>
            </a:r>
          </a:p>
          <a:p>
            <a:pPr>
              <a:lnSpc>
                <a:spcPct val="90000"/>
              </a:lnSpc>
            </a:pPr>
            <a:r>
              <a:rPr lang="en-US" sz="1800">
                <a:ea typeface="ＭＳ Ｐゴシック" pitchFamily="-28" charset="-128"/>
                <a:cs typeface="ＭＳ Ｐゴシック" pitchFamily="-28" charset="-128"/>
              </a:rPr>
              <a:t>Climate change can produce “winners” as well as “losers” - requires an understanding of past climate events and the impact on cultures</a:t>
            </a:r>
          </a:p>
          <a:p>
            <a:pPr lvl="1">
              <a:lnSpc>
                <a:spcPct val="90000"/>
              </a:lnSpc>
            </a:pPr>
            <a:r>
              <a:rPr lang="en-US" sz="1800">
                <a:ea typeface="ＭＳ Ｐゴシック" pitchFamily="-28" charset="-128"/>
              </a:rPr>
              <a:t>Northern countries may benefit:  Canada, Russia</a:t>
            </a:r>
          </a:p>
          <a:p>
            <a:pPr lvl="1">
              <a:lnSpc>
                <a:spcPct val="90000"/>
              </a:lnSpc>
            </a:pPr>
            <a:r>
              <a:rPr lang="en-US" sz="1800">
                <a:ea typeface="ＭＳ Ｐゴシック" pitchFamily="-28" charset="-128"/>
              </a:rPr>
              <a:t>Temperate countries may suffer due to loss of cropland and increase of tropical diseases and exotic pests</a:t>
            </a:r>
          </a:p>
          <a:p>
            <a:pPr lvl="1">
              <a:lnSpc>
                <a:spcPct val="90000"/>
              </a:lnSpc>
            </a:pPr>
            <a:r>
              <a:rPr lang="en-US" sz="1800">
                <a:ea typeface="ＭＳ Ｐゴシック" pitchFamily="-28" charset="-128"/>
              </a:rPr>
              <a:t>Winners and losers will also be driven by water - more severe storms, more persistent droughts, and wildfire </a:t>
            </a:r>
          </a:p>
          <a:p>
            <a:pPr>
              <a:lnSpc>
                <a:spcPct val="90000"/>
              </a:lnSpc>
            </a:pPr>
            <a:r>
              <a:rPr lang="en-US" sz="1800">
                <a:ea typeface="ＭＳ Ｐゴシック" pitchFamily="-28" charset="-128"/>
                <a:cs typeface="ＭＳ Ｐゴシック" pitchFamily="-28" charset="-128"/>
              </a:rPr>
              <a:t>Exacerbate international tensions - reason for interest in DRI</a:t>
            </a:r>
          </a:p>
          <a:p>
            <a:pPr lvl="1">
              <a:lnSpc>
                <a:spcPct val="90000"/>
              </a:lnSpc>
            </a:pPr>
            <a:r>
              <a:rPr lang="en-US" sz="1800">
                <a:ea typeface="ＭＳ Ｐゴシック" pitchFamily="-28" charset="-128"/>
              </a:rPr>
              <a:t>Particularly issues of water availability:  China, Middle East, Africa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/>
          <p:cNvSpPr>
            <a:spLocks noGrp="1"/>
          </p:cNvSpPr>
          <p:nvPr>
            <p:ph type="title" idx="4294967295"/>
          </p:nvPr>
        </p:nvSpPr>
        <p:spPr>
          <a:xfrm>
            <a:off x="285750" y="457200"/>
            <a:ext cx="8858250" cy="762000"/>
          </a:xfrm>
        </p:spPr>
        <p:txBody>
          <a:bodyPr/>
          <a:lstStyle/>
          <a:p>
            <a:r>
              <a:rPr lang="en-US" sz="3200" b="1">
                <a:ea typeface="ＭＳ Ｐゴシック" pitchFamily="-28" charset="-128"/>
                <a:cs typeface="ＭＳ Ｐゴシック" pitchFamily="-28" charset="-128"/>
              </a:rPr>
              <a:t>DRI: Bringing Global Recognition to Nevada</a:t>
            </a:r>
          </a:p>
        </p:txBody>
      </p:sp>
      <p:sp>
        <p:nvSpPr>
          <p:cNvPr id="133122" name="Date Placeholder 4"/>
          <p:cNvSpPr txBox="1">
            <a:spLocks noGrp="1"/>
          </p:cNvSpPr>
          <p:nvPr/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76C779F9-FE45-4096-BF54-80628BCA5BD4}" type="datetime1">
              <a:rPr lang="en-US" sz="1400">
                <a:solidFill>
                  <a:schemeClr val="tx2"/>
                </a:solidFill>
              </a:rPr>
              <a:pPr algn="r"/>
              <a:t>7/26/11</a:t>
            </a:fld>
            <a:endParaRPr lang="en-US" sz="1400">
              <a:solidFill>
                <a:schemeClr val="tx2"/>
              </a:solidFill>
            </a:endParaRPr>
          </a:p>
        </p:txBody>
      </p:sp>
      <p:sp>
        <p:nvSpPr>
          <p:cNvPr id="133123" name="Slide Number Placeholder 5"/>
          <p:cNvSpPr txBox="1">
            <a:spLocks noGrp="1"/>
          </p:cNvSpPr>
          <p:nvPr/>
        </p:nvSpPr>
        <p:spPr bwMode="auto">
          <a:xfrm>
            <a:off x="0" y="12795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</a:pPr>
            <a:fld id="{EE5ABC7F-F0A6-4481-A5FD-5C394A6FA43F}" type="slidenum">
              <a:rPr lang="en-US" sz="1200" b="1">
                <a:solidFill>
                  <a:srgbClr val="FFFFFF"/>
                </a:solidFill>
              </a:rPr>
              <a:pPr algn="ctr">
                <a:lnSpc>
                  <a:spcPct val="80000"/>
                </a:lnSpc>
              </a:pPr>
              <a:t>28</a:t>
            </a:fld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33124" name="Footer Placeholder 6"/>
          <p:cNvSpPr txBox="1">
            <a:spLocks noGrp="1"/>
          </p:cNvSpPr>
          <p:nvPr/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>
                <a:solidFill>
                  <a:schemeClr val="tx2"/>
                </a:solidFill>
              </a:rPr>
              <a:t>DRI – Science. Environment. Solutions.</a:t>
            </a:r>
          </a:p>
        </p:txBody>
      </p:sp>
      <p:pic>
        <p:nvPicPr>
          <p:cNvPr id="13312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400" y="1714500"/>
            <a:ext cx="3703638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1038" y="1714500"/>
            <a:ext cx="370205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E67E22A-4319-428E-89CC-6C76B82F1642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0245" name="Footer Placeholder 8"/>
          <p:cNvSpPr>
            <a:spLocks noGrp="1"/>
          </p:cNvSpPr>
          <p:nvPr>
            <p:ph type="ftr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DRI – Science. Environment. Solutions.</a:t>
            </a:r>
          </a:p>
        </p:txBody>
      </p:sp>
      <p:sp>
        <p:nvSpPr>
          <p:cNvPr id="10246" name="Date Placeholder 9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4B374-2EB4-4EB1-9786-8F346898C6B5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7/26/11</a:t>
            </a:fld>
            <a:endParaRPr lang="en-US" smtClean="0"/>
          </a:p>
        </p:txBody>
      </p:sp>
      <p:sp>
        <p:nvSpPr>
          <p:cNvPr id="9220" name="Title 1"/>
          <p:cNvSpPr>
            <a:spLocks noGrp="1"/>
          </p:cNvSpPr>
          <p:nvPr>
            <p:ph type="title"/>
          </p:nvPr>
        </p:nvSpPr>
        <p:spPr>
          <a:xfrm>
            <a:off x="571500" y="357188"/>
            <a:ext cx="8191500" cy="862012"/>
          </a:xfrm>
        </p:spPr>
        <p:txBody>
          <a:bodyPr/>
          <a:lstStyle/>
          <a:p>
            <a:r>
              <a:rPr lang="en-US" sz="3600" b="1" smtClean="0">
                <a:ea typeface="ＭＳ Ｐゴシック" pitchFamily="-28" charset="-128"/>
                <a:cs typeface="ＭＳ Ｐゴシック" pitchFamily="-28" charset="-128"/>
              </a:rPr>
              <a:t>  Nevada System of Higher Education (NSHE)</a:t>
            </a:r>
          </a:p>
        </p:txBody>
      </p:sp>
      <p:sp>
        <p:nvSpPr>
          <p:cNvPr id="9221" name="Text Box 18"/>
          <p:cNvSpPr txBox="1">
            <a:spLocks noChangeArrowheads="1"/>
          </p:cNvSpPr>
          <p:nvPr/>
        </p:nvSpPr>
        <p:spPr bwMode="auto">
          <a:xfrm>
            <a:off x="2276475" y="1558925"/>
            <a:ext cx="4591050" cy="598488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Tahoma" pitchFamily="-28" charset="0"/>
              </a:rPr>
              <a:t>Board of Regents</a:t>
            </a:r>
          </a:p>
        </p:txBody>
      </p:sp>
      <p:sp>
        <p:nvSpPr>
          <p:cNvPr id="9222" name="Text Box 19"/>
          <p:cNvSpPr txBox="1">
            <a:spLocks noChangeArrowheads="1"/>
          </p:cNvSpPr>
          <p:nvPr/>
        </p:nvSpPr>
        <p:spPr bwMode="auto">
          <a:xfrm>
            <a:off x="3427413" y="2252663"/>
            <a:ext cx="2290762" cy="476250"/>
          </a:xfrm>
          <a:prstGeom prst="rect">
            <a:avLst/>
          </a:prstGeom>
          <a:solidFill>
            <a:srgbClr val="CAE8A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ahoma" pitchFamily="-28" charset="0"/>
              </a:rPr>
              <a:t>Chancellor</a:t>
            </a:r>
          </a:p>
        </p:txBody>
      </p:sp>
      <p:sp>
        <p:nvSpPr>
          <p:cNvPr id="9223" name="Text Box 20"/>
          <p:cNvSpPr txBox="1">
            <a:spLocks noChangeArrowheads="1"/>
          </p:cNvSpPr>
          <p:nvPr/>
        </p:nvSpPr>
        <p:spPr bwMode="auto">
          <a:xfrm>
            <a:off x="427038" y="4008438"/>
            <a:ext cx="1973262" cy="385762"/>
          </a:xfrm>
          <a:prstGeom prst="rect">
            <a:avLst/>
          </a:prstGeom>
          <a:solidFill>
            <a:srgbClr val="FFFFA3">
              <a:alpha val="42744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Tahoma" pitchFamily="-28" charset="0"/>
              </a:rPr>
              <a:t>Universities</a:t>
            </a:r>
          </a:p>
        </p:txBody>
      </p:sp>
      <p:sp>
        <p:nvSpPr>
          <p:cNvPr id="9224" name="Text Box 21"/>
          <p:cNvSpPr txBox="1">
            <a:spLocks noChangeArrowheads="1"/>
          </p:cNvSpPr>
          <p:nvPr/>
        </p:nvSpPr>
        <p:spPr bwMode="auto">
          <a:xfrm>
            <a:off x="2827338" y="4005263"/>
            <a:ext cx="1892300" cy="606425"/>
          </a:xfrm>
          <a:prstGeom prst="rect">
            <a:avLst/>
          </a:prstGeom>
          <a:solidFill>
            <a:srgbClr val="FFFFA3">
              <a:alpha val="42744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800">
                <a:latin typeface="Tahoma" pitchFamily="-28" charset="0"/>
              </a:rPr>
              <a:t>Community Colleges</a:t>
            </a:r>
          </a:p>
        </p:txBody>
      </p:sp>
      <p:sp>
        <p:nvSpPr>
          <p:cNvPr id="9225" name="Text Box 22"/>
          <p:cNvSpPr txBox="1">
            <a:spLocks noChangeArrowheads="1"/>
          </p:cNvSpPr>
          <p:nvPr/>
        </p:nvSpPr>
        <p:spPr bwMode="auto">
          <a:xfrm>
            <a:off x="5011738" y="4005263"/>
            <a:ext cx="1511300" cy="606425"/>
          </a:xfrm>
          <a:prstGeom prst="rect">
            <a:avLst/>
          </a:prstGeom>
          <a:solidFill>
            <a:srgbClr val="FFFFA3">
              <a:alpha val="42744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800">
                <a:latin typeface="Tahoma" pitchFamily="-28" charset="0"/>
              </a:rPr>
              <a:t>State College</a:t>
            </a:r>
          </a:p>
        </p:txBody>
      </p:sp>
      <p:sp>
        <p:nvSpPr>
          <p:cNvPr id="9226" name="Text Box 23"/>
          <p:cNvSpPr txBox="1">
            <a:spLocks noChangeArrowheads="1"/>
          </p:cNvSpPr>
          <p:nvPr/>
        </p:nvSpPr>
        <p:spPr bwMode="auto">
          <a:xfrm>
            <a:off x="7048500" y="4000500"/>
            <a:ext cx="1630363" cy="606425"/>
          </a:xfrm>
          <a:prstGeom prst="rect">
            <a:avLst/>
          </a:prstGeom>
          <a:solidFill>
            <a:srgbClr val="FFFFA3">
              <a:alpha val="42744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800">
                <a:latin typeface="Tahoma" pitchFamily="-28" charset="0"/>
              </a:rPr>
              <a:t>Research Institute</a:t>
            </a:r>
          </a:p>
        </p:txBody>
      </p:sp>
      <p:sp>
        <p:nvSpPr>
          <p:cNvPr id="9227" name="Text Box 24"/>
          <p:cNvSpPr txBox="1">
            <a:spLocks noChangeArrowheads="1"/>
          </p:cNvSpPr>
          <p:nvPr/>
        </p:nvSpPr>
        <p:spPr bwMode="auto">
          <a:xfrm>
            <a:off x="7315200" y="4875213"/>
            <a:ext cx="1096963" cy="415925"/>
          </a:xfrm>
          <a:prstGeom prst="rect">
            <a:avLst/>
          </a:prstGeom>
          <a:solidFill>
            <a:srgbClr val="4E8ABE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Tahoma" pitchFamily="-28" charset="0"/>
              </a:rPr>
              <a:t>DRI</a:t>
            </a:r>
          </a:p>
        </p:txBody>
      </p:sp>
      <p:sp>
        <p:nvSpPr>
          <p:cNvPr id="9228" name="Text Box 25"/>
          <p:cNvSpPr txBox="1">
            <a:spLocks noChangeArrowheads="1"/>
          </p:cNvSpPr>
          <p:nvPr/>
        </p:nvSpPr>
        <p:spPr bwMode="auto">
          <a:xfrm>
            <a:off x="5019675" y="4875213"/>
            <a:ext cx="1495425" cy="9350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2000" b="1">
                <a:latin typeface="Tahoma" pitchFamily="-28" charset="0"/>
              </a:rPr>
              <a:t>Nevada State College</a:t>
            </a:r>
          </a:p>
        </p:txBody>
      </p:sp>
      <p:sp>
        <p:nvSpPr>
          <p:cNvPr id="9229" name="Text Box 26"/>
          <p:cNvSpPr txBox="1">
            <a:spLocks noChangeArrowheads="1"/>
          </p:cNvSpPr>
          <p:nvPr/>
        </p:nvSpPr>
        <p:spPr bwMode="auto">
          <a:xfrm>
            <a:off x="3222625" y="4875213"/>
            <a:ext cx="1103313" cy="13763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tIns="91440">
            <a:prstTxWarp prst="textNoShape">
              <a:avLst/>
            </a:prstTxWarp>
            <a:spAutoFit/>
          </a:bodyPr>
          <a:lstStyle/>
          <a:p>
            <a:pPr algn="ctr">
              <a:lnSpc>
                <a:spcPts val="1500"/>
              </a:lnSpc>
              <a:spcBef>
                <a:spcPct val="50000"/>
              </a:spcBef>
            </a:pPr>
            <a:r>
              <a:rPr lang="en-US" sz="2000" b="1">
                <a:latin typeface="Tahoma" pitchFamily="-28" charset="0"/>
              </a:rPr>
              <a:t>CSN</a:t>
            </a:r>
          </a:p>
          <a:p>
            <a:pPr algn="ctr">
              <a:lnSpc>
                <a:spcPts val="1500"/>
              </a:lnSpc>
              <a:spcBef>
                <a:spcPct val="50000"/>
              </a:spcBef>
            </a:pPr>
            <a:r>
              <a:rPr lang="en-US" sz="2000" b="1">
                <a:latin typeface="Tahoma" pitchFamily="-28" charset="0"/>
              </a:rPr>
              <a:t>GBC</a:t>
            </a:r>
          </a:p>
          <a:p>
            <a:pPr algn="ctr">
              <a:lnSpc>
                <a:spcPts val="1500"/>
              </a:lnSpc>
              <a:spcBef>
                <a:spcPct val="50000"/>
              </a:spcBef>
            </a:pPr>
            <a:r>
              <a:rPr lang="en-US" sz="2000" b="1">
                <a:latin typeface="Tahoma" pitchFamily="-28" charset="0"/>
              </a:rPr>
              <a:t>TMCC</a:t>
            </a:r>
          </a:p>
          <a:p>
            <a:pPr algn="ctr">
              <a:lnSpc>
                <a:spcPts val="1500"/>
              </a:lnSpc>
              <a:spcBef>
                <a:spcPct val="50000"/>
              </a:spcBef>
            </a:pPr>
            <a:r>
              <a:rPr lang="en-US" sz="2000" b="1">
                <a:latin typeface="Tahoma" pitchFamily="-28" charset="0"/>
              </a:rPr>
              <a:t>WNC</a:t>
            </a:r>
          </a:p>
        </p:txBody>
      </p:sp>
      <p:sp>
        <p:nvSpPr>
          <p:cNvPr id="9230" name="Text Box 27"/>
          <p:cNvSpPr txBox="1">
            <a:spLocks noChangeArrowheads="1"/>
          </p:cNvSpPr>
          <p:nvPr/>
        </p:nvSpPr>
        <p:spPr bwMode="auto">
          <a:xfrm>
            <a:off x="862013" y="4875213"/>
            <a:ext cx="1104900" cy="6778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tIns="91440">
            <a:prstTxWarp prst="textNoShape">
              <a:avLst/>
            </a:prstTxWarp>
            <a:spAutoFit/>
          </a:bodyPr>
          <a:lstStyle/>
          <a:p>
            <a:pPr algn="ctr">
              <a:lnSpc>
                <a:spcPts val="1500"/>
              </a:lnSpc>
              <a:spcBef>
                <a:spcPts val="1100"/>
              </a:spcBef>
            </a:pPr>
            <a:r>
              <a:rPr lang="en-US" sz="2000" b="1">
                <a:latin typeface="Tahoma" pitchFamily="-28" charset="0"/>
              </a:rPr>
              <a:t>UNLV</a:t>
            </a:r>
          </a:p>
          <a:p>
            <a:pPr algn="ctr">
              <a:lnSpc>
                <a:spcPts val="1500"/>
              </a:lnSpc>
              <a:spcBef>
                <a:spcPts val="1100"/>
              </a:spcBef>
            </a:pPr>
            <a:r>
              <a:rPr lang="en-US" sz="2000" b="1">
                <a:latin typeface="Tahoma" pitchFamily="-28" charset="0"/>
              </a:rPr>
              <a:t>UNR</a:t>
            </a:r>
          </a:p>
        </p:txBody>
      </p:sp>
      <p:sp>
        <p:nvSpPr>
          <p:cNvPr id="9231" name="Text Box 28"/>
          <p:cNvSpPr txBox="1">
            <a:spLocks noChangeArrowheads="1"/>
          </p:cNvSpPr>
          <p:nvPr/>
        </p:nvSpPr>
        <p:spPr bwMode="auto">
          <a:xfrm>
            <a:off x="3038475" y="2928938"/>
            <a:ext cx="3068638" cy="476250"/>
          </a:xfrm>
          <a:prstGeom prst="rect">
            <a:avLst/>
          </a:prstGeom>
          <a:solidFill>
            <a:srgbClr val="FFFF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ahoma" pitchFamily="-28" charset="0"/>
              </a:rPr>
              <a:t>System Office</a:t>
            </a:r>
          </a:p>
        </p:txBody>
      </p:sp>
      <p:cxnSp>
        <p:nvCxnSpPr>
          <p:cNvPr id="9232" name="Elbow Connector 37"/>
          <p:cNvCxnSpPr>
            <a:cxnSpLocks noChangeShapeType="1"/>
          </p:cNvCxnSpPr>
          <p:nvPr/>
        </p:nvCxnSpPr>
        <p:spPr bwMode="auto">
          <a:xfrm rot="16200000" flipH="1">
            <a:off x="4534694" y="2204244"/>
            <a:ext cx="76200" cy="1588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rgbClr val="4E8ABE"/>
            </a:solidFill>
            <a:miter lim="800000"/>
            <a:headEnd/>
            <a:tailEnd/>
          </a:ln>
        </p:spPr>
      </p:cxnSp>
      <p:cxnSp>
        <p:nvCxnSpPr>
          <p:cNvPr id="9233" name="Elbow Connector 39"/>
          <p:cNvCxnSpPr>
            <a:cxnSpLocks noChangeShapeType="1"/>
            <a:endCxn id="9231" idx="0"/>
          </p:cNvCxnSpPr>
          <p:nvPr/>
        </p:nvCxnSpPr>
        <p:spPr bwMode="auto">
          <a:xfrm rot="5400000">
            <a:off x="4483100" y="2828926"/>
            <a:ext cx="180975" cy="0"/>
          </a:xfrm>
          <a:prstGeom prst="straightConnector1">
            <a:avLst/>
          </a:prstGeom>
          <a:noFill/>
          <a:ln w="31750">
            <a:solidFill>
              <a:srgbClr val="4E8ABE"/>
            </a:solidFill>
            <a:round/>
            <a:headEnd/>
            <a:tailEnd/>
          </a:ln>
        </p:spPr>
      </p:cxnSp>
      <p:cxnSp>
        <p:nvCxnSpPr>
          <p:cNvPr id="9234" name="Elbow Connector 41"/>
          <p:cNvCxnSpPr>
            <a:cxnSpLocks noChangeShapeType="1"/>
            <a:stCxn id="9231" idx="2"/>
            <a:endCxn id="9223" idx="0"/>
          </p:cNvCxnSpPr>
          <p:nvPr/>
        </p:nvCxnSpPr>
        <p:spPr bwMode="auto">
          <a:xfrm rot="5400000">
            <a:off x="2701926" y="2127250"/>
            <a:ext cx="584200" cy="3159125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rgbClr val="4E8ABE"/>
            </a:solidFill>
            <a:miter lim="800000"/>
            <a:headEnd/>
            <a:tailEnd/>
          </a:ln>
        </p:spPr>
      </p:cxnSp>
      <p:cxnSp>
        <p:nvCxnSpPr>
          <p:cNvPr id="9235" name="Elbow Connector 43"/>
          <p:cNvCxnSpPr>
            <a:cxnSpLocks noChangeShapeType="1"/>
            <a:stCxn id="9231" idx="2"/>
            <a:endCxn id="9224" idx="0"/>
          </p:cNvCxnSpPr>
          <p:nvPr/>
        </p:nvCxnSpPr>
        <p:spPr bwMode="auto">
          <a:xfrm rot="5400000">
            <a:off x="3883025" y="3305176"/>
            <a:ext cx="581025" cy="800100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rgbClr val="4E8ABE"/>
            </a:solidFill>
            <a:miter lim="800000"/>
            <a:headEnd/>
            <a:tailEnd/>
          </a:ln>
        </p:spPr>
      </p:cxnSp>
      <p:cxnSp>
        <p:nvCxnSpPr>
          <p:cNvPr id="9236" name="Elbow Connector 45"/>
          <p:cNvCxnSpPr>
            <a:cxnSpLocks noChangeShapeType="1"/>
            <a:stCxn id="9231" idx="2"/>
            <a:endCxn id="9225" idx="0"/>
          </p:cNvCxnSpPr>
          <p:nvPr/>
        </p:nvCxnSpPr>
        <p:spPr bwMode="auto">
          <a:xfrm rot="16200000" flipH="1">
            <a:off x="4879975" y="3108326"/>
            <a:ext cx="581025" cy="1193800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rgbClr val="4E8ABE"/>
            </a:solidFill>
            <a:miter lim="800000"/>
            <a:headEnd/>
            <a:tailEnd/>
          </a:ln>
        </p:spPr>
      </p:cxnSp>
      <p:cxnSp>
        <p:nvCxnSpPr>
          <p:cNvPr id="9237" name="Elbow Connector 47"/>
          <p:cNvCxnSpPr>
            <a:cxnSpLocks noChangeShapeType="1"/>
            <a:stCxn id="9231" idx="2"/>
            <a:endCxn id="9226" idx="0"/>
          </p:cNvCxnSpPr>
          <p:nvPr/>
        </p:nvCxnSpPr>
        <p:spPr bwMode="auto">
          <a:xfrm rot="16200000" flipH="1">
            <a:off x="5930901" y="2057400"/>
            <a:ext cx="576262" cy="3290887"/>
          </a:xfrm>
          <a:prstGeom prst="bentConnector3">
            <a:avLst>
              <a:gd name="adj1" fmla="val 49861"/>
            </a:avLst>
          </a:prstGeom>
          <a:noFill/>
          <a:ln w="31750">
            <a:solidFill>
              <a:srgbClr val="4E8ABE"/>
            </a:solidFill>
            <a:miter lim="800000"/>
            <a:headEnd/>
            <a:tailEnd/>
          </a:ln>
        </p:spPr>
      </p:cxnSp>
      <p:cxnSp>
        <p:nvCxnSpPr>
          <p:cNvPr id="9238" name="Elbow Connector 49"/>
          <p:cNvCxnSpPr>
            <a:cxnSpLocks noChangeShapeType="1"/>
            <a:stCxn id="9223" idx="2"/>
            <a:endCxn id="9230" idx="0"/>
          </p:cNvCxnSpPr>
          <p:nvPr/>
        </p:nvCxnSpPr>
        <p:spPr bwMode="auto">
          <a:xfrm rot="5400000">
            <a:off x="1183481" y="4634707"/>
            <a:ext cx="461963" cy="0"/>
          </a:xfrm>
          <a:prstGeom prst="straightConnector1">
            <a:avLst/>
          </a:prstGeom>
          <a:noFill/>
          <a:ln w="31750">
            <a:solidFill>
              <a:srgbClr val="4E8ABE"/>
            </a:solidFill>
            <a:round/>
            <a:headEnd/>
            <a:tailEnd/>
          </a:ln>
        </p:spPr>
      </p:cxnSp>
      <p:cxnSp>
        <p:nvCxnSpPr>
          <p:cNvPr id="9239" name="Elbow Connector 51"/>
          <p:cNvCxnSpPr>
            <a:cxnSpLocks noChangeShapeType="1"/>
            <a:stCxn id="9224" idx="2"/>
            <a:endCxn id="9229" idx="0"/>
          </p:cNvCxnSpPr>
          <p:nvPr/>
        </p:nvCxnSpPr>
        <p:spPr bwMode="auto">
          <a:xfrm rot="16200000" flipH="1">
            <a:off x="3652044" y="4742657"/>
            <a:ext cx="244475" cy="1587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rgbClr val="4E8ABE"/>
            </a:solidFill>
            <a:miter lim="800000"/>
            <a:headEnd/>
            <a:tailEnd/>
          </a:ln>
        </p:spPr>
      </p:cxnSp>
      <p:cxnSp>
        <p:nvCxnSpPr>
          <p:cNvPr id="9240" name="Elbow Connector 53"/>
          <p:cNvCxnSpPr>
            <a:cxnSpLocks noChangeShapeType="1"/>
            <a:stCxn id="9225" idx="2"/>
            <a:endCxn id="9228" idx="0"/>
          </p:cNvCxnSpPr>
          <p:nvPr/>
        </p:nvCxnSpPr>
        <p:spPr bwMode="auto">
          <a:xfrm rot="5400000">
            <a:off x="5645150" y="4743451"/>
            <a:ext cx="244475" cy="0"/>
          </a:xfrm>
          <a:prstGeom prst="straightConnector1">
            <a:avLst/>
          </a:prstGeom>
          <a:noFill/>
          <a:ln w="31750">
            <a:solidFill>
              <a:srgbClr val="4E8ABE"/>
            </a:solidFill>
            <a:round/>
            <a:headEnd/>
            <a:tailEnd/>
          </a:ln>
        </p:spPr>
      </p:cxnSp>
      <p:cxnSp>
        <p:nvCxnSpPr>
          <p:cNvPr id="9241" name="Elbow Connector 55"/>
          <p:cNvCxnSpPr>
            <a:cxnSpLocks noChangeShapeType="1"/>
            <a:stCxn id="9226" idx="2"/>
            <a:endCxn id="9227" idx="0"/>
          </p:cNvCxnSpPr>
          <p:nvPr/>
        </p:nvCxnSpPr>
        <p:spPr bwMode="auto">
          <a:xfrm rot="5400000">
            <a:off x="7739856" y="4741069"/>
            <a:ext cx="249238" cy="0"/>
          </a:xfrm>
          <a:prstGeom prst="straightConnector1">
            <a:avLst/>
          </a:prstGeom>
          <a:noFill/>
          <a:ln w="31750">
            <a:solidFill>
              <a:srgbClr val="4E8ABE"/>
            </a:solidFill>
            <a:round/>
            <a:headEnd/>
            <a:tailEnd/>
          </a:ln>
        </p:spPr>
      </p:cxnSp>
      <p:pic>
        <p:nvPicPr>
          <p:cNvPr id="9242" name="Picture 2" descr="C:\Users\denise\AppData\Local\Temp\NSHE-Seal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13" y="1785938"/>
            <a:ext cx="148907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6EC8814-D459-426F-8917-384F817E8E2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0245" name="Footer Placeholder 8"/>
          <p:cNvSpPr>
            <a:spLocks noGrp="1"/>
          </p:cNvSpPr>
          <p:nvPr>
            <p:ph type="ftr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DRI – Science. Environment. Solutions.</a:t>
            </a:r>
            <a:endParaRPr lang="en-US" dirty="0" smtClean="0"/>
          </a:p>
        </p:txBody>
      </p:sp>
      <p:sp>
        <p:nvSpPr>
          <p:cNvPr id="10246" name="Date Placeholder 9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4B374-2EB4-4EB1-9786-8F346898C6B5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7/26/11</a:t>
            </a:fld>
            <a:endParaRPr lang="en-US" smtClean="0"/>
          </a:p>
        </p:txBody>
      </p:sp>
      <p:sp>
        <p:nvSpPr>
          <p:cNvPr id="11268" name="Title 1"/>
          <p:cNvSpPr>
            <a:spLocks noGrp="1"/>
          </p:cNvSpPr>
          <p:nvPr>
            <p:ph type="title"/>
          </p:nvPr>
        </p:nvSpPr>
        <p:spPr>
          <a:xfrm>
            <a:off x="571500" y="457200"/>
            <a:ext cx="8191500" cy="762000"/>
          </a:xfrm>
        </p:spPr>
        <p:txBody>
          <a:bodyPr/>
          <a:lstStyle/>
          <a:p>
            <a:r>
              <a:rPr lang="en-US" sz="3600" b="1" smtClean="0">
                <a:ea typeface="ＭＳ Ｐゴシック" pitchFamily="-28" charset="-128"/>
                <a:cs typeface="ＭＳ Ｐゴシック" pitchFamily="-28" charset="-128"/>
              </a:rPr>
              <a:t>Economic Leveraging</a:t>
            </a:r>
          </a:p>
        </p:txBody>
      </p:sp>
      <p:pic>
        <p:nvPicPr>
          <p:cNvPr id="11" name="Picture 6" descr="p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99530">
            <a:off x="263525" y="1617663"/>
            <a:ext cx="4173538" cy="4270375"/>
          </a:xfrm>
          <a:prstGeom prst="rect">
            <a:avLst/>
          </a:prstGeom>
          <a:noFill/>
          <a:effectLst>
            <a:outerShdw dist="107763" dir="2700000" algn="ctr" rotWithShape="0">
              <a:srgbClr val="969696"/>
            </a:outerShdw>
          </a:effectLst>
        </p:spPr>
      </p:pic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4164013" y="2071688"/>
            <a:ext cx="4851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Aft>
                <a:spcPts val="1800"/>
              </a:spcAft>
              <a:buClr>
                <a:srgbClr val="FFC000"/>
              </a:buClr>
              <a:buSzPct val="60000"/>
              <a:buFont typeface="Wingdings" pitchFamily="-28" charset="2"/>
              <a:buChar char="¨"/>
            </a:pPr>
            <a:r>
              <a:rPr lang="en-US" b="1"/>
              <a:t>DRI’s total revenue about  $54 million, yet DRI accounts for only 1.1% of higher education’s budget</a:t>
            </a:r>
          </a:p>
          <a:p>
            <a:pPr marL="342900" indent="-342900" eaLnBrk="0" hangingPunct="0">
              <a:spcAft>
                <a:spcPts val="1800"/>
              </a:spcAft>
              <a:buClr>
                <a:srgbClr val="FFC000"/>
              </a:buClr>
              <a:buSzPct val="60000"/>
              <a:buFont typeface="Wingdings" pitchFamily="-28" charset="2"/>
              <a:buChar char="¨"/>
            </a:pPr>
            <a:r>
              <a:rPr lang="en-US" b="1"/>
              <a:t>2000-2010, DRI has leveraged $71M (State operating budgets, excludes State capital budgets) funding to attract $351M in external research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95288" y="4479925"/>
            <a:ext cx="2165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NSHE Budget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FY10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 idx="4294967295"/>
          </p:nvPr>
        </p:nvSpPr>
        <p:spPr>
          <a:xfrm>
            <a:off x="9906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sz="3000" smtClean="0">
                <a:solidFill>
                  <a:schemeClr val="tx1"/>
                </a:solidFill>
                <a:ea typeface="ＭＳ Ｐゴシック" pitchFamily="-28" charset="-128"/>
                <a:cs typeface="ＭＳ Ｐゴシック" pitchFamily="-28" charset="-128"/>
              </a:rPr>
              <a:t>DRI Is Extremely Effective in Generating New Funding with Modest State Resources</a:t>
            </a:r>
            <a:endParaRPr lang="en-US" smtClean="0">
              <a:latin typeface="Agenda Medium" charset="0"/>
              <a:ea typeface="ＭＳ Ｐゴシック" pitchFamily="-28" charset="-128"/>
              <a:cs typeface="ＭＳ Ｐゴシック" pitchFamily="-28" charset="-128"/>
            </a:endParaRPr>
          </a:p>
        </p:txBody>
      </p:sp>
      <p:sp>
        <p:nvSpPr>
          <p:cNvPr id="1331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589088"/>
            <a:ext cx="8001000" cy="4572000"/>
          </a:xfrm>
        </p:spPr>
        <p:txBody>
          <a:bodyPr/>
          <a:lstStyle/>
          <a:p>
            <a:pPr lvl="1" eaLnBrk="1" hangingPunct="1">
              <a:buFont typeface="Courier New" pitchFamily="-28" charset="0"/>
              <a:buChar char="o"/>
            </a:pPr>
            <a:r>
              <a:rPr lang="en-US" sz="1800" smtClean="0">
                <a:ea typeface="ＭＳ Ｐゴシック" pitchFamily="-28" charset="-128"/>
              </a:rPr>
              <a:t>DRI generated $45.5 M in out of state revenue in FY2010.</a:t>
            </a:r>
          </a:p>
          <a:p>
            <a:pPr lvl="1" eaLnBrk="1" hangingPunct="1">
              <a:buFont typeface="Courier New" pitchFamily="-28" charset="0"/>
              <a:buChar char="o"/>
            </a:pPr>
            <a:r>
              <a:rPr lang="en-US" sz="1800" smtClean="0">
                <a:ea typeface="ＭＳ Ｐゴシック" pitchFamily="-28" charset="-128"/>
              </a:rPr>
              <a:t>Revenues for FY 2010 from all sources (including State appropriations) was $54.6 M.</a:t>
            </a:r>
          </a:p>
          <a:p>
            <a:pPr lvl="1" eaLnBrk="1" hangingPunct="1"/>
            <a:endParaRPr lang="en-US" smtClean="0">
              <a:ea typeface="ＭＳ Ｐゴシック" pitchFamily="-28" charset="-128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/>
        </p:nvSpPr>
        <p:spPr>
          <a:xfrm>
            <a:off x="0" y="1279525"/>
            <a:ext cx="533400" cy="244475"/>
          </a:xfrm>
          <a:prstGeom prst="rect">
            <a:avLst/>
          </a:prstGeom>
          <a:noFill/>
        </p:spPr>
        <p:txBody>
          <a:bodyPr anchor="ctr">
            <a:normAutofit fontScale="8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C814D5C4-9897-4267-A747-6AE1F52784A0}" type="slidenum">
              <a:rPr lang="en-US" sz="1400" b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 sz="1400" b="1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316" name="Footer Placeholder 8"/>
          <p:cNvSpPr txBox="1">
            <a:spLocks noGrp="1"/>
          </p:cNvSpPr>
          <p:nvPr/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400">
                <a:solidFill>
                  <a:schemeClr val="tx2"/>
                </a:solidFill>
              </a:rPr>
              <a:t>DRI – Science. Environment. Solutions.</a:t>
            </a:r>
          </a:p>
        </p:txBody>
      </p:sp>
      <p:sp>
        <p:nvSpPr>
          <p:cNvPr id="13317" name="Date Placeholder 9"/>
          <p:cNvSpPr txBox="1">
            <a:spLocks noGrp="1"/>
          </p:cNvSpPr>
          <p:nvPr/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9513571B-23BD-41B8-9E64-5A407D597C13}" type="datetime1">
              <a:rPr lang="en-US" sz="1400">
                <a:solidFill>
                  <a:schemeClr val="tx2"/>
                </a:solidFill>
              </a:rPr>
              <a:pPr algn="r"/>
              <a:t>7/26/11</a:t>
            </a:fld>
            <a:endParaRPr lang="en-US" sz="1400">
              <a:solidFill>
                <a:schemeClr val="tx2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685800" y="2590800"/>
          <a:ext cx="7839075" cy="368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 txBox="1">
            <a:spLocks noGrp="1"/>
          </p:cNvSpPr>
          <p:nvPr/>
        </p:nvSpPr>
        <p:spPr>
          <a:xfrm>
            <a:off x="0" y="1279525"/>
            <a:ext cx="533400" cy="244475"/>
          </a:xfrm>
          <a:prstGeom prst="rect">
            <a:avLst/>
          </a:prstGeom>
          <a:noFill/>
        </p:spPr>
        <p:txBody>
          <a:bodyPr anchor="ctr">
            <a:normAutofit fontScale="8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1B71DE0-2A55-459C-9978-3938BC0E6AE8}" type="slidenum">
              <a:rPr lang="en-US" sz="1400" b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sz="1400" b="1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245" name="Footer Placeholder 8"/>
          <p:cNvSpPr txBox="1">
            <a:spLocks noGrp="1"/>
          </p:cNvSpPr>
          <p:nvPr/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DRI – Science. Environment. Solutions.</a:t>
            </a:r>
          </a:p>
        </p:txBody>
      </p:sp>
      <p:sp>
        <p:nvSpPr>
          <p:cNvPr id="10246" name="Date Placeholder 9"/>
          <p:cNvSpPr txBox="1">
            <a:spLocks noGrp="1"/>
          </p:cNvSpPr>
          <p:nvPr/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>
              <a:defRPr/>
            </a:pPr>
            <a:fld id="{B684B374-2EB4-4EB1-9786-8F346898C6B5}" type="datetime1">
              <a:rPr lang="en-US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pPr algn="r">
                <a:defRPr/>
              </a:pPr>
              <a:t>7/26/11</a:t>
            </a:fld>
            <a:endParaRPr lang="en-US" sz="14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3260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457200"/>
            <a:ext cx="8191500" cy="762000"/>
          </a:xfrm>
        </p:spPr>
        <p:txBody>
          <a:bodyPr lIns="92075" tIns="46038" rIns="92075" bIns="46038"/>
          <a:lstStyle/>
          <a:p>
            <a:r>
              <a:rPr lang="en-US" sz="2800" b="1">
                <a:ea typeface="ＭＳ Ｐゴシック" pitchFamily="-28" charset="-128"/>
                <a:cs typeface="ＭＳ Ｐゴシック" pitchFamily="-28" charset="-128"/>
              </a:rPr>
              <a:t>DRI: Superior Research Is by Statute One of Necessity and Design</a:t>
            </a:r>
          </a:p>
        </p:txBody>
      </p:sp>
      <p:sp>
        <p:nvSpPr>
          <p:cNvPr id="53261" name="Rectangle 10"/>
          <p:cNvSpPr>
            <a:spLocks noChangeArrowheads="1"/>
          </p:cNvSpPr>
          <p:nvPr/>
        </p:nvSpPr>
        <p:spPr bwMode="auto">
          <a:xfrm>
            <a:off x="571500" y="1785938"/>
            <a:ext cx="42862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81000" indent="-381000">
              <a:spcBef>
                <a:spcPct val="25000"/>
              </a:spcBef>
              <a:buSzPct val="75000"/>
              <a:buFont typeface="Wingdings" pitchFamily="-28" charset="2"/>
              <a:buChar char="Ø"/>
            </a:pPr>
            <a:r>
              <a:rPr lang="en-US" sz="2000" b="1"/>
              <a:t>Outstanding faculty (currently 140) MUST remain competitive due to lack of tenure</a:t>
            </a:r>
          </a:p>
          <a:p>
            <a:pPr marL="381000" indent="-381000">
              <a:spcBef>
                <a:spcPct val="25000"/>
              </a:spcBef>
              <a:buSzPct val="75000"/>
              <a:buFont typeface="Wingdings" pitchFamily="-28" charset="2"/>
              <a:buChar char="Ø"/>
            </a:pPr>
            <a:r>
              <a:rPr lang="en-US" sz="2000" b="1"/>
              <a:t>Culture of collaboration and collegiality</a:t>
            </a:r>
          </a:p>
          <a:p>
            <a:pPr marL="381000" indent="-381000">
              <a:spcBef>
                <a:spcPct val="25000"/>
              </a:spcBef>
              <a:buSzPct val="75000"/>
              <a:buFont typeface="Wingdings" pitchFamily="-28" charset="2"/>
              <a:buChar char="Ø"/>
            </a:pPr>
            <a:r>
              <a:rPr lang="en-US" sz="2000" b="1"/>
              <a:t>Financial model supports proposal development and service for soft-funded faculty</a:t>
            </a:r>
          </a:p>
          <a:p>
            <a:pPr marL="381000" indent="-381000">
              <a:spcBef>
                <a:spcPct val="25000"/>
              </a:spcBef>
              <a:buSzPct val="75000"/>
              <a:buFont typeface="Wingdings" pitchFamily="-28" charset="2"/>
              <a:buChar char="Ø"/>
            </a:pPr>
            <a:r>
              <a:rPr lang="en-US" sz="2000" b="1"/>
              <a:t>Reputation is based on scientific excellence coupled with track record for being on time and within budget</a:t>
            </a:r>
          </a:p>
          <a:p>
            <a:pPr marL="381000" indent="-381000">
              <a:spcBef>
                <a:spcPct val="20000"/>
              </a:spcBef>
              <a:buSzPct val="75000"/>
            </a:pPr>
            <a:endParaRPr lang="en-US" sz="2000" b="1"/>
          </a:p>
        </p:txBody>
      </p:sp>
      <p:graphicFrame>
        <p:nvGraphicFramePr>
          <p:cNvPr id="53255" name="Object 7"/>
          <p:cNvGraphicFramePr>
            <a:graphicFrameLocks noChangeAspect="1"/>
          </p:cNvGraphicFramePr>
          <p:nvPr/>
        </p:nvGraphicFramePr>
        <p:xfrm>
          <a:off x="4964113" y="2057400"/>
          <a:ext cx="4027487" cy="3443288"/>
        </p:xfrm>
        <a:graphic>
          <a:graphicData uri="http://schemas.openxmlformats.org/presentationml/2006/ole">
            <p:oleObj spid="_x0000_s53255" name="Image" r:id="rId4" imgW="4573171" imgH="2975610" progId="">
              <p:embed/>
            </p:oleObj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043488" y="1571625"/>
            <a:ext cx="388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2" charset="-128"/>
              </a:rPr>
              <a:t>Three-dimensional image of air flow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857750" y="5654675"/>
            <a:ext cx="4159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2" charset="-128"/>
              </a:rPr>
              <a:t>Photo by John A. Benson, courtesy of SGI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68066CB-234D-48E2-AA70-086E9446804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245" name="Footer Placeholder 8"/>
          <p:cNvSpPr>
            <a:spLocks noGrp="1"/>
          </p:cNvSpPr>
          <p:nvPr>
            <p:ph type="ftr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DRI – Science. Environment. Solutions.</a:t>
            </a:r>
            <a:endParaRPr lang="en-US" dirty="0" smtClean="0"/>
          </a:p>
        </p:txBody>
      </p:sp>
      <p:sp>
        <p:nvSpPr>
          <p:cNvPr id="10246" name="Date Placeholder 9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4B374-2EB4-4EB1-9786-8F346898C6B5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7/26/11</a:t>
            </a:fld>
            <a:endParaRPr lang="en-US" smtClean="0"/>
          </a:p>
        </p:txBody>
      </p:sp>
      <p:sp>
        <p:nvSpPr>
          <p:cNvPr id="55300" name="Title 1"/>
          <p:cNvSpPr>
            <a:spLocks noGrp="1"/>
          </p:cNvSpPr>
          <p:nvPr>
            <p:ph type="title"/>
          </p:nvPr>
        </p:nvSpPr>
        <p:spPr>
          <a:xfrm>
            <a:off x="571500" y="457200"/>
            <a:ext cx="8191500" cy="762000"/>
          </a:xfrm>
        </p:spPr>
        <p:txBody>
          <a:bodyPr/>
          <a:lstStyle/>
          <a:p>
            <a:r>
              <a:rPr lang="en-US" sz="3600" b="1" smtClean="0">
                <a:ea typeface="ＭＳ Ｐゴシック" pitchFamily="-28" charset="-128"/>
                <a:cs typeface="ＭＳ Ｐゴシック" pitchFamily="-28" charset="-128"/>
              </a:rPr>
              <a:t>DRI’s Competitiveness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8001000" cy="45720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2700" dirty="0" smtClean="0">
                <a:latin typeface="+mn-lt"/>
              </a:rPr>
              <a:t>Ranking by R&amp;D expenditures in Environmental Sciences at universities &amp; colleges </a:t>
            </a:r>
            <a:r>
              <a:rPr lang="en-US" sz="2200" dirty="0" smtClean="0">
                <a:latin typeface="+mn-lt"/>
              </a:rPr>
              <a:t>(NSF Statistics, FY 2009)</a:t>
            </a:r>
            <a:endParaRPr lang="en-US" sz="2700" dirty="0" smtClean="0">
              <a:latin typeface="+mn-lt"/>
            </a:endParaRPr>
          </a:p>
          <a:p>
            <a:pPr marL="1481138" lvl="2" indent="-276225">
              <a:lnSpc>
                <a:spcPct val="90000"/>
              </a:lnSpc>
              <a:spcAft>
                <a:spcPct val="25000"/>
              </a:spcAft>
              <a:buClr>
                <a:schemeClr val="bg1"/>
              </a:buClr>
              <a:buFontTx/>
              <a:buChar char="•"/>
              <a:defRPr/>
            </a:pPr>
            <a:r>
              <a:rPr lang="en-US" sz="2000" dirty="0" smtClean="0">
                <a:latin typeface="+mn-lt"/>
              </a:rPr>
              <a:t>1	University of California - San Diego (includes Scripps)</a:t>
            </a:r>
          </a:p>
          <a:p>
            <a:pPr marL="1481138" lvl="2" indent="-276225">
              <a:lnSpc>
                <a:spcPct val="90000"/>
              </a:lnSpc>
              <a:spcAft>
                <a:spcPct val="25000"/>
              </a:spcAft>
              <a:buClr>
                <a:schemeClr val="bg1"/>
              </a:buClr>
              <a:buFontTx/>
              <a:buChar char="•"/>
              <a:defRPr/>
            </a:pPr>
            <a:r>
              <a:rPr lang="en-US" sz="2000" dirty="0" smtClean="0">
                <a:latin typeface="+mn-lt"/>
              </a:rPr>
              <a:t>2	Texas A&amp;M University</a:t>
            </a:r>
          </a:p>
          <a:p>
            <a:pPr marL="1481138" lvl="2" indent="-276225">
              <a:lnSpc>
                <a:spcPct val="90000"/>
              </a:lnSpc>
              <a:spcAft>
                <a:spcPct val="25000"/>
              </a:spcAft>
              <a:buClr>
                <a:schemeClr val="bg1"/>
              </a:buClr>
              <a:buFontTx/>
              <a:buChar char="•"/>
              <a:defRPr/>
            </a:pPr>
            <a:r>
              <a:rPr lang="en-US" sz="2000" dirty="0" smtClean="0">
                <a:latin typeface="+mn-lt"/>
              </a:rPr>
              <a:t>3	Colorado State University</a:t>
            </a:r>
          </a:p>
          <a:p>
            <a:pPr marL="1481138" lvl="2" indent="-276225">
              <a:lnSpc>
                <a:spcPct val="90000"/>
              </a:lnSpc>
              <a:spcAft>
                <a:spcPct val="25000"/>
              </a:spcAft>
              <a:buClr>
                <a:schemeClr val="bg1"/>
              </a:buClr>
              <a:buFontTx/>
              <a:buChar char="•"/>
              <a:defRPr/>
            </a:pPr>
            <a:r>
              <a:rPr lang="en-US" sz="2000" dirty="0" smtClean="0">
                <a:latin typeface="+mn-lt"/>
              </a:rPr>
              <a:t>4	Woods Hole Oceanographic Institute</a:t>
            </a:r>
          </a:p>
          <a:p>
            <a:pPr marL="1481138" lvl="2" indent="-276225">
              <a:lnSpc>
                <a:spcPct val="90000"/>
              </a:lnSpc>
              <a:spcAft>
                <a:spcPct val="25000"/>
              </a:spcAft>
              <a:buClr>
                <a:schemeClr val="bg1"/>
              </a:buClr>
              <a:buFontTx/>
              <a:buChar char="•"/>
              <a:defRPr/>
            </a:pPr>
            <a:r>
              <a:rPr lang="en-US" sz="2000" dirty="0" smtClean="0">
                <a:latin typeface="+mn-lt"/>
              </a:rPr>
              <a:t>13	The Johns Hopkins University</a:t>
            </a:r>
          </a:p>
          <a:p>
            <a:pPr marL="1481138" lvl="2" indent="-276225">
              <a:lnSpc>
                <a:spcPct val="90000"/>
              </a:lnSpc>
              <a:spcAft>
                <a:spcPct val="25000"/>
              </a:spcAft>
              <a:buClr>
                <a:schemeClr val="bg1"/>
              </a:buClr>
              <a:buFontTx/>
              <a:buChar char="•"/>
              <a:defRPr/>
            </a:pPr>
            <a:r>
              <a:rPr lang="en-US" sz="2000" dirty="0" smtClean="0">
                <a:latin typeface="+mn-lt"/>
              </a:rPr>
              <a:t>18	University of Maryland Center for Environmental Sciences</a:t>
            </a:r>
          </a:p>
          <a:p>
            <a:pPr marL="1481138" lvl="2" indent="-276225">
              <a:lnSpc>
                <a:spcPct val="90000"/>
              </a:lnSpc>
              <a:spcAft>
                <a:spcPct val="25000"/>
              </a:spcAft>
              <a:buClr>
                <a:schemeClr val="accent1"/>
              </a:buClr>
              <a:buSzPct val="70000"/>
              <a:buFont typeface="Wingdings 2" pitchFamily="-65" charset="2"/>
              <a:buChar char="¢"/>
              <a:defRPr/>
            </a:pPr>
            <a:r>
              <a:rPr lang="en-US" sz="2000" dirty="0" smtClean="0">
                <a:latin typeface="+mn-lt"/>
              </a:rPr>
              <a:t>23	</a:t>
            </a:r>
            <a:r>
              <a:rPr lang="en-US" sz="2000" b="1" dirty="0" smtClean="0">
                <a:solidFill>
                  <a:srgbClr val="4E8ABE"/>
                </a:solidFill>
                <a:latin typeface="+mn-lt"/>
              </a:rPr>
              <a:t>DRI</a:t>
            </a:r>
            <a:r>
              <a:rPr lang="en-US" sz="2000" b="1" dirty="0" smtClean="0">
                <a:solidFill>
                  <a:srgbClr val="CC9900"/>
                </a:solidFill>
                <a:latin typeface="+mn-lt"/>
              </a:rPr>
              <a:t> </a:t>
            </a:r>
          </a:p>
          <a:p>
            <a:pPr marL="1481138" lvl="2" indent="-276225">
              <a:lnSpc>
                <a:spcPct val="90000"/>
              </a:lnSpc>
              <a:spcAft>
                <a:spcPct val="25000"/>
              </a:spcAft>
              <a:buClr>
                <a:schemeClr val="bg1"/>
              </a:buClr>
              <a:buFontTx/>
              <a:buChar char="•"/>
              <a:defRPr/>
            </a:pPr>
            <a:r>
              <a:rPr lang="en-US" sz="2000" dirty="0" smtClean="0">
                <a:latin typeface="+mn-lt"/>
              </a:rPr>
              <a:t>28	University of California - Davis	</a:t>
            </a:r>
          </a:p>
          <a:p>
            <a:pPr marL="1481138" lvl="2" indent="-276225">
              <a:lnSpc>
                <a:spcPct val="90000"/>
              </a:lnSpc>
              <a:spcAft>
                <a:spcPct val="25000"/>
              </a:spcAft>
              <a:buClr>
                <a:schemeClr val="bg1"/>
              </a:buClr>
              <a:buFontTx/>
              <a:buChar char="•"/>
              <a:defRPr/>
            </a:pPr>
            <a:r>
              <a:rPr lang="en-US" sz="2000" dirty="0" smtClean="0">
                <a:latin typeface="+mn-lt"/>
              </a:rPr>
              <a:t>36	Stanford University</a:t>
            </a:r>
          </a:p>
          <a:p>
            <a:pPr marL="1481138" lvl="2" indent="-276225">
              <a:lnSpc>
                <a:spcPct val="90000"/>
              </a:lnSpc>
              <a:spcAft>
                <a:spcPct val="25000"/>
              </a:spcAft>
              <a:buClr>
                <a:schemeClr val="bg1"/>
              </a:buClr>
              <a:buFontTx/>
              <a:buChar char="•"/>
              <a:defRPr/>
            </a:pPr>
            <a:r>
              <a:rPr lang="en-US" sz="2000" dirty="0" smtClean="0">
                <a:latin typeface="+mn-lt"/>
              </a:rPr>
              <a:t>37	Harvard University</a:t>
            </a:r>
          </a:p>
          <a:p>
            <a:pPr marL="1481138" lvl="2" indent="-276225">
              <a:lnSpc>
                <a:spcPct val="90000"/>
              </a:lnSpc>
              <a:spcAft>
                <a:spcPct val="25000"/>
              </a:spcAft>
              <a:buClr>
                <a:schemeClr val="bg1"/>
              </a:buClr>
              <a:buFontTx/>
              <a:buChar char="•"/>
              <a:defRPr/>
            </a:pPr>
            <a:r>
              <a:rPr lang="en-US" sz="2000" dirty="0" smtClean="0">
                <a:latin typeface="+mn-lt"/>
              </a:rPr>
              <a:t>45	University of Southern California</a:t>
            </a:r>
          </a:p>
          <a:p>
            <a:pPr marL="1481138" lvl="2" indent="-276225">
              <a:lnSpc>
                <a:spcPct val="90000"/>
              </a:lnSpc>
              <a:spcAft>
                <a:spcPct val="25000"/>
              </a:spcAft>
              <a:buClr>
                <a:schemeClr val="bg1"/>
              </a:buClr>
              <a:buFontTx/>
              <a:buChar char="•"/>
              <a:defRPr/>
            </a:pPr>
            <a:r>
              <a:rPr lang="en-US" sz="2000" dirty="0" smtClean="0">
                <a:latin typeface="+mn-lt"/>
              </a:rPr>
              <a:t>40	University of Nevada, Reno</a:t>
            </a:r>
          </a:p>
          <a:p>
            <a:pPr marL="1481138" lvl="2" indent="-276225">
              <a:lnSpc>
                <a:spcPct val="90000"/>
              </a:lnSpc>
              <a:spcAft>
                <a:spcPct val="25000"/>
              </a:spcAft>
              <a:buClr>
                <a:schemeClr val="bg1"/>
              </a:buClr>
              <a:buFontTx/>
              <a:buChar char="•"/>
              <a:defRPr/>
            </a:pPr>
            <a:r>
              <a:rPr lang="en-US" sz="2000" dirty="0" smtClean="0">
                <a:latin typeface="+mn-lt"/>
              </a:rPr>
              <a:t>70	University of Nevada, Las Vegas</a:t>
            </a:r>
          </a:p>
        </p:txBody>
      </p:sp>
      <p:pic>
        <p:nvPicPr>
          <p:cNvPr id="55302" name="Picture 11" descr="NSF_color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2428875"/>
            <a:ext cx="1073150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571500" y="457200"/>
            <a:ext cx="8191500" cy="762000"/>
          </a:xfrm>
        </p:spPr>
        <p:txBody>
          <a:bodyPr/>
          <a:lstStyle/>
          <a:p>
            <a:r>
              <a:rPr lang="en-US" sz="3600" b="1" smtClean="0">
                <a:ea typeface="ＭＳ Ｐゴシック" pitchFamily="-28" charset="-128"/>
                <a:cs typeface="ＭＳ Ｐゴシック" pitchFamily="-28" charset="-128"/>
              </a:rPr>
              <a:t>Campuses and Facilities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F9AD7E5-590B-442E-9D1D-3DD0F2D42E0D}" type="datetime1">
              <a:rPr lang="en-US" smtClean="0"/>
              <a:pPr>
                <a:defRPr/>
              </a:pPr>
              <a:t>7/26/11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9491D844-2B08-496A-94B3-0AC178FD2F6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DRI – Science. Environment. Solutions.</a:t>
            </a:r>
            <a:endParaRPr lang="en-US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42938" y="1571625"/>
            <a:ext cx="4643437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C000"/>
              </a:buClr>
              <a:buSzPct val="60000"/>
              <a:buFont typeface="Wingdings" pitchFamily="-28" charset="2"/>
              <a:buChar char="¨"/>
            </a:pPr>
            <a:r>
              <a:rPr lang="en-US" b="1"/>
              <a:t>Today, DRI has two primary campuses:</a:t>
            </a:r>
            <a:endParaRPr lang="en-US"/>
          </a:p>
          <a:p>
            <a:pPr marL="742950" lvl="1" indent="-285750">
              <a:lnSpc>
                <a:spcPct val="90000"/>
              </a:lnSpc>
              <a:spcAft>
                <a:spcPct val="50000"/>
              </a:spcAft>
              <a:buClr>
                <a:schemeClr val="accent1"/>
              </a:buClr>
              <a:buSzPct val="70000"/>
              <a:buFont typeface="Wingdings 2" pitchFamily="-28" charset="2"/>
              <a:buChar char="¤"/>
            </a:pPr>
            <a:r>
              <a:rPr lang="en-US"/>
              <a:t>Reno</a:t>
            </a:r>
          </a:p>
          <a:p>
            <a:pPr marL="742950" lvl="1" indent="-285750">
              <a:lnSpc>
                <a:spcPct val="90000"/>
              </a:lnSpc>
              <a:spcAft>
                <a:spcPct val="50000"/>
              </a:spcAft>
              <a:buClr>
                <a:schemeClr val="accent1"/>
              </a:buClr>
              <a:buSzPct val="70000"/>
              <a:buFont typeface="Wingdings 2" pitchFamily="-28" charset="2"/>
              <a:buChar char="¤"/>
            </a:pPr>
            <a:r>
              <a:rPr lang="en-US"/>
              <a:t>Las Vegas</a:t>
            </a:r>
          </a:p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C000"/>
              </a:buClr>
              <a:buSzPct val="70000"/>
              <a:buFont typeface="Wingdings" pitchFamily="-28" charset="2"/>
              <a:buChar char="¨"/>
            </a:pPr>
            <a:r>
              <a:rPr lang="en-US" b="1"/>
              <a:t>with research facilities in:</a:t>
            </a:r>
          </a:p>
          <a:p>
            <a:pPr marL="742950" lvl="1" indent="-285750">
              <a:lnSpc>
                <a:spcPct val="90000"/>
              </a:lnSpc>
              <a:spcAft>
                <a:spcPct val="50000"/>
              </a:spcAft>
              <a:buClr>
                <a:schemeClr val="accent1"/>
              </a:buClr>
              <a:buSzPct val="70000"/>
              <a:buFont typeface="Wingdings 2" pitchFamily="-28" charset="2"/>
              <a:buChar char="¤"/>
            </a:pPr>
            <a:r>
              <a:rPr lang="en-US"/>
              <a:t>Boulder City</a:t>
            </a:r>
          </a:p>
          <a:p>
            <a:pPr marL="742950" lvl="1" indent="-285750">
              <a:lnSpc>
                <a:spcPct val="90000"/>
              </a:lnSpc>
              <a:spcAft>
                <a:spcPct val="50000"/>
              </a:spcAft>
              <a:buClr>
                <a:schemeClr val="accent1"/>
              </a:buClr>
              <a:buSzPct val="70000"/>
              <a:buFont typeface="Wingdings 2" pitchFamily="-28" charset="2"/>
              <a:buChar char="¤"/>
            </a:pPr>
            <a:r>
              <a:rPr lang="en-US"/>
              <a:t>Steamboat Springs, CO</a:t>
            </a:r>
          </a:p>
          <a:p>
            <a:pPr marL="742950" lvl="1" indent="-285750">
              <a:lnSpc>
                <a:spcPct val="90000"/>
              </a:lnSpc>
              <a:spcAft>
                <a:spcPct val="50000"/>
              </a:spcAft>
              <a:buClr>
                <a:schemeClr val="accent1"/>
              </a:buClr>
              <a:buSzPct val="70000"/>
              <a:buFont typeface="Wingdings 2" pitchFamily="-28" charset="2"/>
              <a:buChar char="¤"/>
            </a:pPr>
            <a:r>
              <a:rPr lang="en-US"/>
              <a:t>Stead</a:t>
            </a:r>
          </a:p>
        </p:txBody>
      </p:sp>
      <p:pic>
        <p:nvPicPr>
          <p:cNvPr id="57350" name="Picture 3"/>
          <p:cNvPicPr>
            <a:picLocks noChangeAspect="1" noChangeArrowheads="1"/>
          </p:cNvPicPr>
          <p:nvPr/>
        </p:nvPicPr>
        <p:blipFill>
          <a:blip r:embed="rId3"/>
          <a:srcRect l="5031" t="27399" r="3290"/>
          <a:stretch>
            <a:fillRect/>
          </a:stretch>
        </p:blipFill>
        <p:spPr bwMode="auto">
          <a:xfrm>
            <a:off x="6000750" y="3103563"/>
            <a:ext cx="27432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5"/>
          <p:cNvPicPr>
            <a:picLocks noChangeAspect="1" noChangeArrowheads="1"/>
          </p:cNvPicPr>
          <p:nvPr/>
        </p:nvPicPr>
        <p:blipFill>
          <a:blip r:embed="rId4"/>
          <a:srcRect t="3864" b="9940"/>
          <a:stretch>
            <a:fillRect/>
          </a:stretch>
        </p:blipFill>
        <p:spPr bwMode="auto">
          <a:xfrm>
            <a:off x="6000750" y="1549400"/>
            <a:ext cx="2743200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6" descr="D:\My Documents\Administration\NV Medal\2008 NV Medal\NV Medal Auction items\SPL\spl.jpg"/>
          <p:cNvPicPr>
            <a:picLocks noChangeAspect="1" noChangeArrowheads="1"/>
          </p:cNvPicPr>
          <p:nvPr/>
        </p:nvPicPr>
        <p:blipFill>
          <a:blip r:embed="rId5"/>
          <a:srcRect b="13194"/>
          <a:stretch>
            <a:fillRect/>
          </a:stretch>
        </p:blipFill>
        <p:spPr bwMode="auto">
          <a:xfrm>
            <a:off x="6000750" y="4500563"/>
            <a:ext cx="27432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TextBox 14"/>
          <p:cNvSpPr txBox="1">
            <a:spLocks noChangeArrowheads="1"/>
          </p:cNvSpPr>
          <p:nvPr/>
        </p:nvSpPr>
        <p:spPr bwMode="auto">
          <a:xfrm>
            <a:off x="6000750" y="1571625"/>
            <a:ext cx="2714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Northern Nevada Science Center - Reno</a:t>
            </a:r>
          </a:p>
        </p:txBody>
      </p:sp>
      <p:sp>
        <p:nvSpPr>
          <p:cNvPr id="57354" name="TextBox 15"/>
          <p:cNvSpPr txBox="1">
            <a:spLocks noChangeArrowheads="1"/>
          </p:cNvSpPr>
          <p:nvPr/>
        </p:nvSpPr>
        <p:spPr bwMode="auto">
          <a:xfrm>
            <a:off x="6000750" y="3141663"/>
            <a:ext cx="2714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Southern Nevada Science Center – Las Vegas</a:t>
            </a:r>
          </a:p>
        </p:txBody>
      </p:sp>
      <p:sp>
        <p:nvSpPr>
          <p:cNvPr id="57355" name="TextBox 16"/>
          <p:cNvSpPr txBox="1">
            <a:spLocks noChangeArrowheads="1"/>
          </p:cNvSpPr>
          <p:nvPr/>
        </p:nvSpPr>
        <p:spPr bwMode="auto">
          <a:xfrm>
            <a:off x="6000750" y="4498975"/>
            <a:ext cx="2714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Storm Peak Laboratory – </a:t>
            </a:r>
            <a:br>
              <a:rPr lang="en-US" sz="1100" b="1">
                <a:solidFill>
                  <a:schemeClr val="bg1"/>
                </a:solidFill>
              </a:rPr>
            </a:br>
            <a:r>
              <a:rPr lang="en-US" sz="1100" b="1">
                <a:solidFill>
                  <a:schemeClr val="bg1"/>
                </a:solidFill>
              </a:rPr>
              <a:t>Steamboat Springs Colorado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 txBox="1">
            <a:spLocks noGrp="1"/>
          </p:cNvSpPr>
          <p:nvPr/>
        </p:nvSpPr>
        <p:spPr>
          <a:xfrm>
            <a:off x="0" y="1279525"/>
            <a:ext cx="533400" cy="244475"/>
          </a:xfrm>
          <a:prstGeom prst="rect">
            <a:avLst/>
          </a:prstGeom>
          <a:noFill/>
        </p:spPr>
        <p:txBody>
          <a:bodyPr anchor="ctr">
            <a:normAutofit fontScale="8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E82E5FB-5810-4E02-8F4F-A33C00364871}" type="slidenum">
              <a:rPr lang="en-US" sz="1400" b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US" sz="1400" b="1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245" name="Footer Placeholder 8"/>
          <p:cNvSpPr txBox="1">
            <a:spLocks noGrp="1"/>
          </p:cNvSpPr>
          <p:nvPr/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DRI – Science. Environment. Solutions.</a:t>
            </a:r>
          </a:p>
        </p:txBody>
      </p:sp>
      <p:sp>
        <p:nvSpPr>
          <p:cNvPr id="10246" name="Date Placeholder 9"/>
          <p:cNvSpPr txBox="1">
            <a:spLocks noGrp="1"/>
          </p:cNvSpPr>
          <p:nvPr/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>
              <a:defRPr/>
            </a:pPr>
            <a:fld id="{B684B374-2EB4-4EB1-9786-8F346898C6B5}" type="datetime1">
              <a:rPr lang="en-US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pPr algn="r">
                <a:defRPr/>
              </a:pPr>
              <a:t>7/26/11</a:t>
            </a:fld>
            <a:endParaRPr lang="en-US" sz="14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0420" name="Title 1"/>
          <p:cNvSpPr>
            <a:spLocks noGrp="1"/>
          </p:cNvSpPr>
          <p:nvPr>
            <p:ph type="title" idx="4294967295"/>
          </p:nvPr>
        </p:nvSpPr>
        <p:spPr>
          <a:xfrm>
            <a:off x="571500" y="457200"/>
            <a:ext cx="8191500" cy="762000"/>
          </a:xfrm>
        </p:spPr>
        <p:txBody>
          <a:bodyPr/>
          <a:lstStyle/>
          <a:p>
            <a:r>
              <a:rPr lang="en-US" sz="2800" b="1" smtClean="0">
                <a:ea typeface="ＭＳ Ｐゴシック" pitchFamily="-28" charset="-128"/>
                <a:cs typeface="ＭＳ Ｐゴシック" pitchFamily="-28" charset="-128"/>
              </a:rPr>
              <a:t>DRI’s Multi-Disciplinary Projects Are Financially Strong Activities</a:t>
            </a:r>
          </a:p>
        </p:txBody>
      </p:sp>
      <p:sp>
        <p:nvSpPr>
          <p:cNvPr id="60421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09600" y="1589088"/>
            <a:ext cx="8391525" cy="4572000"/>
          </a:xfrm>
        </p:spPr>
        <p:txBody>
          <a:bodyPr/>
          <a:lstStyle/>
          <a:p>
            <a:r>
              <a:rPr lang="en-US" sz="2400" b="1" smtClean="0">
                <a:ea typeface="ＭＳ Ｐゴシック" pitchFamily="-28" charset="-128"/>
                <a:cs typeface="ＭＳ Ｐゴシック" pitchFamily="-28" charset="-128"/>
              </a:rPr>
              <a:t>DRI Divisions</a:t>
            </a:r>
          </a:p>
          <a:p>
            <a:pPr lvl="1"/>
            <a:r>
              <a:rPr lang="en-US" smtClean="0">
                <a:ea typeface="ＭＳ Ｐゴシック" pitchFamily="-28" charset="-128"/>
              </a:rPr>
              <a:t>Division of Hydrological Sciences - $12.6M</a:t>
            </a:r>
          </a:p>
          <a:p>
            <a:pPr lvl="1"/>
            <a:r>
              <a:rPr lang="en-US" smtClean="0">
                <a:ea typeface="ＭＳ Ｐゴシック" pitchFamily="-28" charset="-128"/>
              </a:rPr>
              <a:t>Division of Earth and Ecosystem Sciences - $11.1M</a:t>
            </a:r>
          </a:p>
          <a:p>
            <a:pPr lvl="1"/>
            <a:r>
              <a:rPr lang="en-US" smtClean="0">
                <a:ea typeface="ＭＳ Ｐゴシック" pitchFamily="-28" charset="-128"/>
              </a:rPr>
              <a:t>Division of Atmospheric Sciences - $13.2M</a:t>
            </a:r>
          </a:p>
          <a:p>
            <a:r>
              <a:rPr lang="en-US" sz="2400" b="1" smtClean="0">
                <a:ea typeface="ＭＳ Ｐゴシック" pitchFamily="-28" charset="-128"/>
                <a:cs typeface="ＭＳ Ｐゴシック" pitchFamily="-28" charset="-128"/>
              </a:rPr>
              <a:t>DRI Centers  </a:t>
            </a:r>
          </a:p>
          <a:p>
            <a:pPr lvl="1"/>
            <a:r>
              <a:rPr lang="en-US" sz="2300" smtClean="0">
                <a:ea typeface="ＭＳ Ｐゴシック" pitchFamily="-28" charset="-128"/>
              </a:rPr>
              <a:t>Clean Energy and Renewable Technology Center</a:t>
            </a:r>
          </a:p>
          <a:p>
            <a:pPr lvl="1"/>
            <a:r>
              <a:rPr lang="en-US" sz="2300" smtClean="0">
                <a:ea typeface="ＭＳ Ｐゴシック" pitchFamily="-28" charset="-128"/>
              </a:rPr>
              <a:t>Center for Watershed Environmental Sustainability</a:t>
            </a:r>
          </a:p>
          <a:p>
            <a:pPr lvl="1"/>
            <a:r>
              <a:rPr lang="en-US" sz="2300" smtClean="0">
                <a:ea typeface="ＭＳ Ｐゴシック" pitchFamily="-28" charset="-128"/>
              </a:rPr>
              <a:t>Center for Environmental Remediation and Monitoring</a:t>
            </a:r>
          </a:p>
          <a:p>
            <a:pPr lvl="1"/>
            <a:r>
              <a:rPr lang="en-US" sz="2300" smtClean="0">
                <a:ea typeface="ＭＳ Ｐゴシック" pitchFamily="-28" charset="-128"/>
              </a:rPr>
              <a:t>Center for Advanced Visualization, Computation, and Modeling </a:t>
            </a:r>
          </a:p>
          <a:p>
            <a:pPr lvl="1">
              <a:buFont typeface="Wingdings 2" pitchFamily="-28" charset="2"/>
              <a:buNone/>
            </a:pPr>
            <a:endParaRPr lang="en-US" smtClean="0">
              <a:ea typeface="ＭＳ Ｐゴシック" pitchFamily="-28" charset="-128"/>
            </a:endParaRPr>
          </a:p>
          <a:p>
            <a:pPr lvl="1"/>
            <a:endParaRPr lang="en-US" smtClean="0">
              <a:ea typeface="ＭＳ Ｐゴシック" pitchFamily="-2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DRI">
      <a:dk1>
        <a:srgbClr val="403725"/>
      </a:dk1>
      <a:lt1>
        <a:srgbClr val="FFFFFF"/>
      </a:lt1>
      <a:dk2>
        <a:srgbClr val="5A471C"/>
      </a:dk2>
      <a:lt2>
        <a:srgbClr val="FFFFFF"/>
      </a:lt2>
      <a:accent1>
        <a:srgbClr val="4E8ABE"/>
      </a:accent1>
      <a:accent2>
        <a:srgbClr val="F2C445"/>
      </a:accent2>
      <a:accent3>
        <a:srgbClr val="60760B"/>
      </a:accent3>
      <a:accent4>
        <a:srgbClr val="D8B25C"/>
      </a:accent4>
      <a:accent5>
        <a:srgbClr val="7BA79D"/>
      </a:accent5>
      <a:accent6>
        <a:srgbClr val="968C8C"/>
      </a:accent6>
      <a:hlink>
        <a:srgbClr val="3762A6"/>
      </a:hlink>
      <a:folHlink>
        <a:srgbClr val="1D2B5A"/>
      </a:folHlink>
    </a:clrScheme>
    <a:fontScheme name="Medi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2816</TotalTime>
  <Words>1628</Words>
  <Application>Microsoft Macintosh PowerPoint</Application>
  <PresentationFormat>On-screen Show (4:3)</PresentationFormat>
  <Paragraphs>278</Paragraphs>
  <Slides>28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Arial</vt:lpstr>
      <vt:lpstr>ＭＳ Ｐゴシック</vt:lpstr>
      <vt:lpstr>Wingdings</vt:lpstr>
      <vt:lpstr>Wingdings 2</vt:lpstr>
      <vt:lpstr>Calibri</vt:lpstr>
      <vt:lpstr>Tahoma</vt:lpstr>
      <vt:lpstr>Agenda Medium</vt:lpstr>
      <vt:lpstr>Courier New</vt:lpstr>
      <vt:lpstr>Arial Narrow</vt:lpstr>
      <vt:lpstr>Times New Roman</vt:lpstr>
      <vt:lpstr>Arial Unicode MS</vt:lpstr>
      <vt:lpstr>Marlett</vt:lpstr>
      <vt:lpstr>宋体</vt:lpstr>
      <vt:lpstr>Symbol</vt:lpstr>
      <vt:lpstr>Median</vt:lpstr>
      <vt:lpstr/>
      <vt:lpstr>Microsoft Excel Worksheet</vt:lpstr>
      <vt:lpstr>Microsoft Graph Chart</vt:lpstr>
      <vt:lpstr>Community Environmental Monitoring Program (CEMP) Annual Workshop</vt:lpstr>
      <vt:lpstr>DRI Established 1959</vt:lpstr>
      <vt:lpstr>  Nevada System of Higher Education (NSHE)</vt:lpstr>
      <vt:lpstr>Economic Leveraging</vt:lpstr>
      <vt:lpstr>DRI Is Extremely Effective in Generating New Funding with Modest State Resources</vt:lpstr>
      <vt:lpstr>DRI: Superior Research Is by Statute One of Necessity and Design</vt:lpstr>
      <vt:lpstr>DRI’s Competitiveness</vt:lpstr>
      <vt:lpstr>Campuses and Facilities</vt:lpstr>
      <vt:lpstr>DRI’s Multi-Disciplinary Projects Are Financially Strong Activities</vt:lpstr>
      <vt:lpstr>Research Benefiting Nevada</vt:lpstr>
      <vt:lpstr>PowerPoint Presentation</vt:lpstr>
      <vt:lpstr>Concern for Nevada Is Water/Energy Nexus</vt:lpstr>
      <vt:lpstr>As Much Freshwater Is Used For Producing Electricity As For Irrigation</vt:lpstr>
      <vt:lpstr>PowerPoint Presentation</vt:lpstr>
      <vt:lpstr> Center for Watershed Environmental Sustainability: Goals</vt:lpstr>
      <vt:lpstr>Research Benefiting the Nation</vt:lpstr>
      <vt:lpstr>Western Regional Climate Center</vt:lpstr>
      <vt:lpstr>WRCC Practical Research Issue: Climate Change Related to Fire and Ecosystems</vt:lpstr>
      <vt:lpstr>PowerPoint Presentation</vt:lpstr>
      <vt:lpstr>PowerPoint Presentation</vt:lpstr>
      <vt:lpstr>PowerPoint Presentation</vt:lpstr>
      <vt:lpstr>Research Benefiting the World</vt:lpstr>
      <vt:lpstr>Why Sustainability - Issues Go Beyond Health </vt:lpstr>
      <vt:lpstr>PowerPoint Presentation</vt:lpstr>
      <vt:lpstr>Strategic Partnering with Businesses &amp; Technology Transfer</vt:lpstr>
      <vt:lpstr>DRI’s Value Added to Education</vt:lpstr>
      <vt:lpstr>Why Is DRI Expertise Important:  Energy/Environmental Problem Confluence  </vt:lpstr>
      <vt:lpstr>DRI: Bringing Global Recognition to Nevada</vt:lpstr>
    </vt:vector>
  </TitlesOfParts>
  <Company>DRI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Desert Research Institute</dc:creator>
  <cp:lastModifiedBy>terry surles</cp:lastModifiedBy>
  <cp:revision>271</cp:revision>
  <cp:lastPrinted>2010-10-17T23:41:48Z</cp:lastPrinted>
  <dcterms:created xsi:type="dcterms:W3CDTF">2011-02-10T00:16:07Z</dcterms:created>
  <dcterms:modified xsi:type="dcterms:W3CDTF">2011-07-26T13:29:31Z</dcterms:modified>
</cp:coreProperties>
</file>